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테마 스타일 1 - 강조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80" y="-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>
                <a:latin typeface="궁서" pitchFamily="18" charset="-127"/>
                <a:ea typeface="궁서" pitchFamily="18" charset="-127"/>
              </a:defRPr>
            </a:pPr>
            <a:r>
              <a:rPr lang="ko-KR" altLang="en-US" sz="2400" smtClean="0">
                <a:latin typeface="궁서" pitchFamily="18" charset="-127"/>
                <a:ea typeface="궁서" pitchFamily="18" charset="-127"/>
              </a:rPr>
              <a:t>인터넷 중독 위험군 현황</a:t>
            </a:r>
            <a:r>
              <a:rPr lang="en-US" altLang="ko-KR" sz="2400" smtClean="0">
                <a:latin typeface="궁서" pitchFamily="18" charset="-127"/>
                <a:ea typeface="궁서" pitchFamily="18" charset="-127"/>
              </a:rPr>
              <a:t>(</a:t>
            </a:r>
            <a:r>
              <a:rPr lang="ko-KR" altLang="en-US" sz="2400" smtClean="0">
                <a:latin typeface="궁서" pitchFamily="18" charset="-127"/>
                <a:ea typeface="궁서" pitchFamily="18" charset="-127"/>
              </a:rPr>
              <a:t>단위</a:t>
            </a:r>
            <a:r>
              <a:rPr lang="en-US" altLang="ko-KR" sz="2400" smtClean="0">
                <a:latin typeface="궁서" pitchFamily="18" charset="-127"/>
                <a:ea typeface="궁서" pitchFamily="18" charset="-127"/>
              </a:rPr>
              <a:t>:</a:t>
            </a:r>
            <a:r>
              <a:rPr lang="ko-KR" altLang="en-US" sz="2400" smtClean="0">
                <a:latin typeface="궁서" pitchFamily="18" charset="-127"/>
                <a:ea typeface="궁서" pitchFamily="18" charset="-127"/>
              </a:rPr>
              <a:t>천명</a:t>
            </a:r>
            <a:r>
              <a:rPr lang="en-US" altLang="ko-KR" sz="2400" smtClean="0">
                <a:latin typeface="궁서" pitchFamily="18" charset="-127"/>
                <a:ea typeface="궁서" pitchFamily="18" charset="-127"/>
              </a:rPr>
              <a:t>)</a:t>
            </a:r>
            <a:endParaRPr lang="ko-KR" altLang="en-US" sz="2400">
              <a:latin typeface="궁서" pitchFamily="18" charset="-127"/>
              <a:ea typeface="궁서" pitchFamily="18" charset="-127"/>
            </a:endParaRPr>
          </a:p>
        </c:rich>
      </c:tx>
      <c:layout/>
      <c:overlay val="0"/>
      <c:spPr>
        <a:solidFill>
          <a:schemeClr val="bg1"/>
        </a:solidFill>
        <a:ln>
          <a:solidFill>
            <a:schemeClr val="tx1"/>
          </a:solidFill>
        </a:ln>
        <a:effectLst>
          <a:outerShdw blurRad="50800" dist="38100" dir="16200000" rotWithShape="0">
            <a:prstClr val="black">
              <a:alpha val="40000"/>
            </a:prstClr>
          </a:outerShdw>
        </a:effectLst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고위험군</c:v>
                </c:pt>
              </c:strCache>
            </c:strRef>
          </c:tx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2010년</c:v>
                </c:pt>
                <c:pt idx="1">
                  <c:v>2011년</c:v>
                </c:pt>
                <c:pt idx="2">
                  <c:v>2012년</c:v>
                </c:pt>
                <c:pt idx="3">
                  <c:v>2013년</c:v>
                </c:pt>
                <c:pt idx="4">
                  <c:v>2014년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338</c:v>
                </c:pt>
                <c:pt idx="1">
                  <c:v>317</c:v>
                </c:pt>
                <c:pt idx="2">
                  <c:v>516</c:v>
                </c:pt>
                <c:pt idx="3">
                  <c:v>465</c:v>
                </c:pt>
                <c:pt idx="4">
                  <c:v>540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1739008"/>
        <c:axId val="131753088"/>
      </c:barChart>
      <c:lineChart>
        <c:grouping val="standard"/>
        <c:varyColors val="0"/>
        <c:ser>
          <c:idx val="1"/>
          <c:order val="1"/>
          <c:tx>
            <c:strRef>
              <c:f>Sheet1!$A$3</c:f>
              <c:strCache>
                <c:ptCount val="1"/>
                <c:pt idx="0">
                  <c:v>잠재적 위험군</c:v>
                </c:pt>
              </c:strCache>
            </c:strRef>
          </c:tx>
          <c:cat>
            <c:strRef>
              <c:f>Sheet1!$B$1:$F$1</c:f>
              <c:strCache>
                <c:ptCount val="5"/>
                <c:pt idx="0">
                  <c:v>2010년</c:v>
                </c:pt>
                <c:pt idx="1">
                  <c:v>2011년</c:v>
                </c:pt>
                <c:pt idx="2">
                  <c:v>2012년</c:v>
                </c:pt>
                <c:pt idx="3">
                  <c:v>2013년</c:v>
                </c:pt>
                <c:pt idx="4">
                  <c:v>2014년</c:v>
                </c:pt>
              </c:strCache>
            </c:strRef>
          </c:cat>
          <c:val>
            <c:numRef>
              <c:f>Sheet1!$B$3:$F$3</c:f>
              <c:numCache>
                <c:formatCode>#,##0</c:formatCode>
                <c:ptCount val="5"/>
                <c:pt idx="0">
                  <c:v>1575</c:v>
                </c:pt>
                <c:pt idx="1">
                  <c:v>1426</c:v>
                </c:pt>
                <c:pt idx="2">
                  <c:v>1823</c:v>
                </c:pt>
                <c:pt idx="3">
                  <c:v>1738</c:v>
                </c:pt>
                <c:pt idx="4">
                  <c:v>1746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1760512"/>
        <c:axId val="131754624"/>
      </c:lineChart>
      <c:catAx>
        <c:axId val="131739008"/>
        <c:scaling>
          <c:orientation val="minMax"/>
        </c:scaling>
        <c:delete val="0"/>
        <c:axPos val="b"/>
        <c:majorTickMark val="out"/>
        <c:minorTickMark val="none"/>
        <c:tickLblPos val="nextTo"/>
        <c:crossAx val="131753088"/>
        <c:crosses val="autoZero"/>
        <c:auto val="1"/>
        <c:lblAlgn val="ctr"/>
        <c:lblOffset val="100"/>
        <c:noMultiLvlLbl val="0"/>
      </c:catAx>
      <c:valAx>
        <c:axId val="131753088"/>
        <c:scaling>
          <c:orientation val="minMax"/>
          <c:max val="1000"/>
        </c:scaling>
        <c:delete val="0"/>
        <c:axPos val="l"/>
        <c:numFmt formatCode="#,##0.00_);\(#,##0.00\)" sourceLinked="0"/>
        <c:majorTickMark val="out"/>
        <c:minorTickMark val="none"/>
        <c:tickLblPos val="nextTo"/>
        <c:crossAx val="131739008"/>
        <c:crosses val="autoZero"/>
        <c:crossBetween val="between"/>
        <c:majorUnit val="200"/>
      </c:valAx>
      <c:valAx>
        <c:axId val="131754624"/>
        <c:scaling>
          <c:orientation val="minMax"/>
          <c:max val="2500"/>
        </c:scaling>
        <c:delete val="0"/>
        <c:axPos val="r"/>
        <c:numFmt formatCode="#,##0" sourceLinked="1"/>
        <c:majorTickMark val="out"/>
        <c:minorTickMark val="none"/>
        <c:tickLblPos val="nextTo"/>
        <c:crossAx val="131760512"/>
        <c:crosses val="max"/>
        <c:crossBetween val="between"/>
        <c:majorUnit val="500"/>
      </c:valAx>
      <c:catAx>
        <c:axId val="131760512"/>
        <c:scaling>
          <c:orientation val="minMax"/>
        </c:scaling>
        <c:delete val="1"/>
        <c:axPos val="b"/>
        <c:majorTickMark val="out"/>
        <c:minorTickMark val="none"/>
        <c:tickLblPos val="none"/>
        <c:crossAx val="131754624"/>
        <c:crosses val="autoZero"/>
        <c:auto val="1"/>
        <c:lblAlgn val="ctr"/>
        <c:lblOffset val="100"/>
        <c:noMultiLvlLbl val="0"/>
      </c:catAx>
      <c:dTable>
        <c:showHorzBorder val="1"/>
        <c:showVertBorder val="1"/>
        <c:showOutline val="1"/>
        <c:showKeys val="1"/>
      </c:dTable>
      <c:spPr>
        <a:solidFill>
          <a:schemeClr val="bg1"/>
        </a:solidFill>
      </c:spPr>
    </c:plotArea>
    <c:plotVisOnly val="1"/>
    <c:dispBlanksAs val="gap"/>
    <c:showDLblsOverMax val="0"/>
  </c:chart>
  <c:spPr>
    <a:solidFill>
      <a:srgbClr val="FFFF00"/>
    </a:solidFill>
    <a:ln>
      <a:solidFill>
        <a:schemeClr val="tx1"/>
      </a:solidFill>
    </a:ln>
  </c:spPr>
  <c:txPr>
    <a:bodyPr/>
    <a:lstStyle/>
    <a:p>
      <a:pPr>
        <a:defRPr sz="1600">
          <a:solidFill>
            <a:schemeClr val="tx1"/>
          </a:solidFill>
          <a:latin typeface="돋움" pitchFamily="50" charset="-127"/>
          <a:ea typeface="돋움" pitchFamily="50" charset="-127"/>
        </a:defRPr>
      </a:pPr>
      <a:endParaRPr lang="ko-KR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30229D-0257-4BED-859D-EE8BF7D15749}" type="doc">
      <dgm:prSet loTypeId="urn:microsoft.com/office/officeart/2005/8/layout/arrow1" loCatId="process" qsTypeId="urn:microsoft.com/office/officeart/2005/8/quickstyle/3d1" qsCatId="3D" csTypeId="urn:microsoft.com/office/officeart/2005/8/colors/colorful1#1" csCatId="colorful" phldr="1"/>
      <dgm:spPr/>
      <dgm:t>
        <a:bodyPr/>
        <a:lstStyle/>
        <a:p>
          <a:pPr latinLnBrk="1"/>
          <a:endParaRPr lang="ko-KR" altLang="en-US"/>
        </a:p>
      </dgm:t>
    </dgm:pt>
    <dgm:pt modelId="{18E08540-24B7-4F37-95F4-25430B49E1C1}">
      <dgm:prSet phldrT="[텍스트]" custT="1"/>
      <dgm:spPr/>
      <dgm:t>
        <a:bodyPr/>
        <a:lstStyle/>
        <a:p>
          <a:pPr latinLnBrk="1"/>
          <a:r>
            <a:rPr lang="ko-KR" altLang="en-US" sz="1800" smtClean="0">
              <a:latin typeface="굴림" pitchFamily="50" charset="-127"/>
              <a:ea typeface="굴림" pitchFamily="50" charset="-127"/>
            </a:rPr>
            <a:t>뉴스 검색</a:t>
          </a:r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7BB8660E-BBB6-4484-B46C-D1899BA91314}" type="parTrans" cxnId="{0587549F-71CF-4AE9-A887-4F2C9C90C891}">
      <dgm:prSet/>
      <dgm:spPr/>
      <dgm:t>
        <a:bodyPr/>
        <a:lstStyle/>
        <a:p>
          <a:pPr latinLnBrk="1"/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7BBD5857-A1FF-4F52-9BA3-0A23EABEDB80}" type="sibTrans" cxnId="{0587549F-71CF-4AE9-A887-4F2C9C90C891}">
      <dgm:prSet/>
      <dgm:spPr/>
      <dgm:t>
        <a:bodyPr/>
        <a:lstStyle/>
        <a:p>
          <a:pPr latinLnBrk="1"/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C1144C4B-A1B5-42DF-8C0B-852DB947F7E3}">
      <dgm:prSet phldrT="[텍스트]" custT="1"/>
      <dgm:spPr/>
      <dgm:t>
        <a:bodyPr/>
        <a:lstStyle/>
        <a:p>
          <a:pPr latinLnBrk="1"/>
          <a:r>
            <a:rPr lang="ko-KR" altLang="en-US" sz="1800" smtClean="0">
              <a:latin typeface="굴림" pitchFamily="50" charset="-127"/>
              <a:ea typeface="굴림" pitchFamily="50" charset="-127"/>
            </a:rPr>
            <a:t>업무용 검색</a:t>
          </a:r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A9498C99-17D7-46CD-AE8E-D4CADA45AA9D}" type="parTrans" cxnId="{8E3C2E6F-4FEF-460F-8335-EAAACE3D8A67}">
      <dgm:prSet/>
      <dgm:spPr/>
      <dgm:t>
        <a:bodyPr/>
        <a:lstStyle/>
        <a:p>
          <a:pPr latinLnBrk="1"/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B79A806A-DFA2-4FAD-992E-0B320E62E735}" type="sibTrans" cxnId="{8E3C2E6F-4FEF-460F-8335-EAAACE3D8A67}">
      <dgm:prSet/>
      <dgm:spPr/>
      <dgm:t>
        <a:bodyPr/>
        <a:lstStyle/>
        <a:p>
          <a:pPr latinLnBrk="1"/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4BD0C439-74F1-4E67-A953-799766016BFB}" type="pres">
      <dgm:prSet presAssocID="{7330229D-0257-4BED-859D-EE8BF7D1574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C9735A2-0DBA-4681-B2B5-DBF7132C83A5}" type="pres">
      <dgm:prSet presAssocID="{18E08540-24B7-4F37-95F4-25430B49E1C1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B7AB0B4-7115-4298-9C38-041A206959DB}" type="pres">
      <dgm:prSet presAssocID="{C1144C4B-A1B5-42DF-8C0B-852DB947F7E3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0587549F-71CF-4AE9-A887-4F2C9C90C891}" srcId="{7330229D-0257-4BED-859D-EE8BF7D15749}" destId="{18E08540-24B7-4F37-95F4-25430B49E1C1}" srcOrd="0" destOrd="0" parTransId="{7BB8660E-BBB6-4484-B46C-D1899BA91314}" sibTransId="{7BBD5857-A1FF-4F52-9BA3-0A23EABEDB80}"/>
    <dgm:cxn modelId="{AE3FB8B6-620E-4148-A96C-1B1AB6408F6F}" type="presOf" srcId="{7330229D-0257-4BED-859D-EE8BF7D15749}" destId="{4BD0C439-74F1-4E67-A953-799766016BFB}" srcOrd="0" destOrd="0" presId="urn:microsoft.com/office/officeart/2005/8/layout/arrow1"/>
    <dgm:cxn modelId="{8BF022F1-245E-436F-94BB-93A9491D2F78}" type="presOf" srcId="{18E08540-24B7-4F37-95F4-25430B49E1C1}" destId="{DC9735A2-0DBA-4681-B2B5-DBF7132C83A5}" srcOrd="0" destOrd="0" presId="urn:microsoft.com/office/officeart/2005/8/layout/arrow1"/>
    <dgm:cxn modelId="{195A3602-9D9B-457A-8E2F-FB49DBC6D816}" type="presOf" srcId="{C1144C4B-A1B5-42DF-8C0B-852DB947F7E3}" destId="{3B7AB0B4-7115-4298-9C38-041A206959DB}" srcOrd="0" destOrd="0" presId="urn:microsoft.com/office/officeart/2005/8/layout/arrow1"/>
    <dgm:cxn modelId="{8E3C2E6F-4FEF-460F-8335-EAAACE3D8A67}" srcId="{7330229D-0257-4BED-859D-EE8BF7D15749}" destId="{C1144C4B-A1B5-42DF-8C0B-852DB947F7E3}" srcOrd="1" destOrd="0" parTransId="{A9498C99-17D7-46CD-AE8E-D4CADA45AA9D}" sibTransId="{B79A806A-DFA2-4FAD-992E-0B320E62E735}"/>
    <dgm:cxn modelId="{0F64A0BA-DC24-4109-AFED-DBE52A209714}" type="presParOf" srcId="{4BD0C439-74F1-4E67-A953-799766016BFB}" destId="{DC9735A2-0DBA-4681-B2B5-DBF7132C83A5}" srcOrd="0" destOrd="0" presId="urn:microsoft.com/office/officeart/2005/8/layout/arrow1"/>
    <dgm:cxn modelId="{59ECE39B-DF4C-4D77-B168-86ABC3F3A456}" type="presParOf" srcId="{4BD0C439-74F1-4E67-A953-799766016BFB}" destId="{3B7AB0B4-7115-4298-9C38-041A206959DB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7727022-FD45-4E24-867C-40A3FE765A8C}" type="doc">
      <dgm:prSet loTypeId="urn:microsoft.com/office/officeart/2005/8/layout/arrow5" loCatId="relationship" qsTypeId="urn:microsoft.com/office/officeart/2005/8/quickstyle/3d3" qsCatId="3D" csTypeId="urn:microsoft.com/office/officeart/2005/8/colors/colorful1#2" csCatId="colorful" phldr="1"/>
      <dgm:spPr/>
      <dgm:t>
        <a:bodyPr/>
        <a:lstStyle/>
        <a:p>
          <a:pPr latinLnBrk="1"/>
          <a:endParaRPr lang="ko-KR" altLang="en-US"/>
        </a:p>
      </dgm:t>
    </dgm:pt>
    <dgm:pt modelId="{7CA7A1DB-F6AC-4836-959A-CD46FE813CE2}">
      <dgm:prSet phldrT="[텍스트]" custT="1"/>
      <dgm:spPr/>
      <dgm:t>
        <a:bodyPr/>
        <a:lstStyle/>
        <a:p>
          <a:pPr latinLnBrk="1"/>
          <a:r>
            <a:rPr lang="ko-KR" altLang="en-US" sz="1800" smtClean="0">
              <a:latin typeface="굴림" pitchFamily="50" charset="-127"/>
              <a:ea typeface="굴림" pitchFamily="50" charset="-127"/>
            </a:rPr>
            <a:t>구직</a:t>
          </a:r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CA96BB75-DEF8-4D9E-BE63-47CB64D80705}" type="parTrans" cxnId="{D5FF6D91-1C9E-4B6F-8BA9-C5CEC25C3ABF}">
      <dgm:prSet/>
      <dgm:spPr/>
      <dgm:t>
        <a:bodyPr/>
        <a:lstStyle/>
        <a:p>
          <a:pPr latinLnBrk="1"/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0F9F1DF0-2F6B-4931-B833-7DE015757EDD}" type="sibTrans" cxnId="{D5FF6D91-1C9E-4B6F-8BA9-C5CEC25C3ABF}">
      <dgm:prSet/>
      <dgm:spPr/>
      <dgm:t>
        <a:bodyPr/>
        <a:lstStyle/>
        <a:p>
          <a:pPr latinLnBrk="1"/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2285075B-F8DD-441F-8085-19CB69F82045}">
      <dgm:prSet phldrT="[텍스트]" custT="1"/>
      <dgm:spPr/>
      <dgm:t>
        <a:bodyPr/>
        <a:lstStyle/>
        <a:p>
          <a:pPr latinLnBrk="1"/>
          <a:r>
            <a:rPr lang="ko-KR" altLang="en-US" sz="1800" smtClean="0">
              <a:latin typeface="굴림" pitchFamily="50" charset="-127"/>
              <a:ea typeface="굴림" pitchFamily="50" charset="-127"/>
            </a:rPr>
            <a:t>구인</a:t>
          </a:r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31DCE7C6-4DFB-4001-AD19-A78F6C8DB3CB}" type="parTrans" cxnId="{C662D993-8964-4488-80E5-163ED4A2C4B3}">
      <dgm:prSet/>
      <dgm:spPr/>
      <dgm:t>
        <a:bodyPr/>
        <a:lstStyle/>
        <a:p>
          <a:pPr latinLnBrk="1"/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0B8E91A3-D1F3-4E72-AA20-09B9C5BBC1FA}" type="sibTrans" cxnId="{C662D993-8964-4488-80E5-163ED4A2C4B3}">
      <dgm:prSet/>
      <dgm:spPr/>
      <dgm:t>
        <a:bodyPr/>
        <a:lstStyle/>
        <a:p>
          <a:pPr latinLnBrk="1"/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93F1FEFA-1AC6-415D-BC4D-9F3A87B0D0AE}" type="pres">
      <dgm:prSet presAssocID="{F7727022-FD45-4E24-867C-40A3FE765A8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D3DDA36-596E-4EA1-BC85-EC8E603F3742}" type="pres">
      <dgm:prSet presAssocID="{7CA7A1DB-F6AC-4836-959A-CD46FE813CE2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59A7AA4-B16C-4759-BCE4-33B25F9FA487}" type="pres">
      <dgm:prSet presAssocID="{2285075B-F8DD-441F-8085-19CB69F82045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751AD5A2-B38F-4EFF-9F7C-C69779E3FD00}" type="presOf" srcId="{7CA7A1DB-F6AC-4836-959A-CD46FE813CE2}" destId="{DD3DDA36-596E-4EA1-BC85-EC8E603F3742}" srcOrd="0" destOrd="0" presId="urn:microsoft.com/office/officeart/2005/8/layout/arrow5"/>
    <dgm:cxn modelId="{D5FF6D91-1C9E-4B6F-8BA9-C5CEC25C3ABF}" srcId="{F7727022-FD45-4E24-867C-40A3FE765A8C}" destId="{7CA7A1DB-F6AC-4836-959A-CD46FE813CE2}" srcOrd="0" destOrd="0" parTransId="{CA96BB75-DEF8-4D9E-BE63-47CB64D80705}" sibTransId="{0F9F1DF0-2F6B-4931-B833-7DE015757EDD}"/>
    <dgm:cxn modelId="{6E91B74A-5ACD-470D-99E9-96D31E9C4322}" type="presOf" srcId="{2285075B-F8DD-441F-8085-19CB69F82045}" destId="{959A7AA4-B16C-4759-BCE4-33B25F9FA487}" srcOrd="0" destOrd="0" presId="urn:microsoft.com/office/officeart/2005/8/layout/arrow5"/>
    <dgm:cxn modelId="{C662D993-8964-4488-80E5-163ED4A2C4B3}" srcId="{F7727022-FD45-4E24-867C-40A3FE765A8C}" destId="{2285075B-F8DD-441F-8085-19CB69F82045}" srcOrd="1" destOrd="0" parTransId="{31DCE7C6-4DFB-4001-AD19-A78F6C8DB3CB}" sibTransId="{0B8E91A3-D1F3-4E72-AA20-09B9C5BBC1FA}"/>
    <dgm:cxn modelId="{A1A11947-5437-411E-804A-39552A450BB3}" type="presOf" srcId="{F7727022-FD45-4E24-867C-40A3FE765A8C}" destId="{93F1FEFA-1AC6-415D-BC4D-9F3A87B0D0AE}" srcOrd="0" destOrd="0" presId="urn:microsoft.com/office/officeart/2005/8/layout/arrow5"/>
    <dgm:cxn modelId="{BE20A10B-BD7D-457A-A050-91F717C0407C}" type="presParOf" srcId="{93F1FEFA-1AC6-415D-BC4D-9F3A87B0D0AE}" destId="{DD3DDA36-596E-4EA1-BC85-EC8E603F3742}" srcOrd="0" destOrd="0" presId="urn:microsoft.com/office/officeart/2005/8/layout/arrow5"/>
    <dgm:cxn modelId="{15769294-B1ED-4569-830C-0ACDE92DDC60}" type="presParOf" srcId="{93F1FEFA-1AC6-415D-BC4D-9F3A87B0D0AE}" destId="{959A7AA4-B16C-4759-BCE4-33B25F9FA487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9735A2-0DBA-4681-B2B5-DBF7132C83A5}">
      <dsp:nvSpPr>
        <dsp:cNvPr id="0" name=""/>
        <dsp:cNvSpPr/>
      </dsp:nvSpPr>
      <dsp:spPr>
        <a:xfrm rot="16200000">
          <a:off x="934" y="458"/>
          <a:ext cx="1367234" cy="1367234"/>
        </a:xfrm>
        <a:prstGeom prst="up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smtClean="0">
              <a:latin typeface="굴림" pitchFamily="50" charset="-127"/>
              <a:ea typeface="굴림" pitchFamily="50" charset="-127"/>
            </a:rPr>
            <a:t>뉴스 검색</a:t>
          </a:r>
          <a:endParaRPr lang="ko-KR" altLang="en-US" sz="1800" kern="1200">
            <a:latin typeface="굴림" pitchFamily="50" charset="-127"/>
            <a:ea typeface="굴림" pitchFamily="50" charset="-127"/>
          </a:endParaRPr>
        </a:p>
      </dsp:txBody>
      <dsp:txXfrm rot="5400000">
        <a:off x="240201" y="342265"/>
        <a:ext cx="1127968" cy="683617"/>
      </dsp:txXfrm>
    </dsp:sp>
    <dsp:sp modelId="{3B7AB0B4-7115-4298-9C38-041A206959DB}">
      <dsp:nvSpPr>
        <dsp:cNvPr id="0" name=""/>
        <dsp:cNvSpPr/>
      </dsp:nvSpPr>
      <dsp:spPr>
        <a:xfrm rot="5400000">
          <a:off x="1933831" y="458"/>
          <a:ext cx="1367234" cy="1367234"/>
        </a:xfrm>
        <a:prstGeom prst="up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smtClean="0">
              <a:latin typeface="굴림" pitchFamily="50" charset="-127"/>
              <a:ea typeface="굴림" pitchFamily="50" charset="-127"/>
            </a:rPr>
            <a:t>업무용 검색</a:t>
          </a:r>
          <a:endParaRPr lang="ko-KR" altLang="en-US" sz="1800" kern="1200">
            <a:latin typeface="굴림" pitchFamily="50" charset="-127"/>
            <a:ea typeface="굴림" pitchFamily="50" charset="-127"/>
          </a:endParaRPr>
        </a:p>
      </dsp:txBody>
      <dsp:txXfrm rot="-5400000">
        <a:off x="1933832" y="342267"/>
        <a:ext cx="1127968" cy="6836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3DDA36-596E-4EA1-BC85-EC8E603F3742}">
      <dsp:nvSpPr>
        <dsp:cNvPr id="0" name=""/>
        <dsp:cNvSpPr/>
      </dsp:nvSpPr>
      <dsp:spPr>
        <a:xfrm rot="16200000">
          <a:off x="417" y="157"/>
          <a:ext cx="1295827" cy="1295827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smtClean="0">
              <a:latin typeface="굴림" pitchFamily="50" charset="-127"/>
              <a:ea typeface="굴림" pitchFamily="50" charset="-127"/>
            </a:rPr>
            <a:t>구직</a:t>
          </a:r>
          <a:endParaRPr lang="ko-KR" altLang="en-US" sz="1800" kern="1200">
            <a:latin typeface="굴림" pitchFamily="50" charset="-127"/>
            <a:ea typeface="굴림" pitchFamily="50" charset="-127"/>
          </a:endParaRPr>
        </a:p>
      </dsp:txBody>
      <dsp:txXfrm rot="5400000">
        <a:off x="417" y="324114"/>
        <a:ext cx="1069057" cy="647913"/>
      </dsp:txXfrm>
    </dsp:sp>
    <dsp:sp modelId="{959A7AA4-B16C-4759-BCE4-33B25F9FA487}">
      <dsp:nvSpPr>
        <dsp:cNvPr id="0" name=""/>
        <dsp:cNvSpPr/>
      </dsp:nvSpPr>
      <dsp:spPr>
        <a:xfrm rot="5400000">
          <a:off x="1944115" y="157"/>
          <a:ext cx="1295827" cy="1295827"/>
        </a:xfrm>
        <a:prstGeom prst="downArrow">
          <a:avLst>
            <a:gd name="adj1" fmla="val 50000"/>
            <a:gd name="adj2" fmla="val 35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smtClean="0">
              <a:latin typeface="굴림" pitchFamily="50" charset="-127"/>
              <a:ea typeface="굴림" pitchFamily="50" charset="-127"/>
            </a:rPr>
            <a:t>구인</a:t>
          </a:r>
          <a:endParaRPr lang="ko-KR" altLang="en-US" sz="1800" kern="1200">
            <a:latin typeface="굴림" pitchFamily="50" charset="-127"/>
            <a:ea typeface="굴림" pitchFamily="50" charset="-127"/>
          </a:endParaRPr>
        </a:p>
      </dsp:txBody>
      <dsp:txXfrm rot="-5400000">
        <a:off x="2170885" y="324114"/>
        <a:ext cx="1069057" cy="6479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0.23387</cdr:x>
      <cdr:y>0.19627</cdr:y>
    </cdr:from>
    <cdr:to>
      <cdr:x>0.45968</cdr:x>
      <cdr:y>0.2944</cdr:y>
    </cdr:to>
    <cdr:sp macro="" textlink="">
      <cdr:nvSpPr>
        <cdr:cNvPr id="2" name="모서리가 둥근 직사각형 1"/>
        <cdr:cNvSpPr/>
      </cdr:nvSpPr>
      <cdr:spPr>
        <a:xfrm xmlns:a="http://schemas.openxmlformats.org/drawingml/2006/main">
          <a:off x="2088232" y="864096"/>
          <a:ext cx="2016224" cy="432048"/>
        </a:xfrm>
        <a:prstGeom xmlns:a="http://schemas.openxmlformats.org/drawingml/2006/main" prst="roundRect">
          <a:avLst/>
        </a:prstGeom>
        <a:solidFill xmlns:a="http://schemas.openxmlformats.org/drawingml/2006/main">
          <a:srgbClr val="0070C0">
            <a:alpha val="50000"/>
          </a:srgb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ko-KR" altLang="en-US" sz="1800" smtClean="0">
              <a:solidFill>
                <a:schemeClr val="tx1"/>
              </a:solidFill>
              <a:latin typeface="돋움" pitchFamily="50" charset="-127"/>
              <a:ea typeface="돋움" pitchFamily="50" charset="-127"/>
            </a:rPr>
            <a:t>전체 연령 조사</a:t>
          </a:r>
          <a:endParaRPr lang="ko-KR" sz="1800">
            <a:solidFill>
              <a:schemeClr val="tx1"/>
            </a:solidFill>
            <a:latin typeface="돋움" pitchFamily="50" charset="-127"/>
            <a:ea typeface="돋움" pitchFamily="50" charset="-127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FD2145-5BE1-4370-AD06-72E5CE05C81F}" type="datetimeFigureOut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81797E-0EC7-41B7-9AD0-5737681EC56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2774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20ACB-4D92-4C4C-AED0-6F18962EA3E9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23F28-B54C-492D-AFEC-4EA3C2D4F2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A0D31-8517-4796-9147-4F88CF01FC4B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23F28-B54C-492D-AFEC-4EA3C2D4F2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9C5EC-D5CD-48ED-AD33-1DDE9D7EAF5E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23F28-B54C-492D-AFEC-4EA3C2D4F2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4A518-3A7D-4DCE-B8F0-D5B53A047F8C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323F28-B54C-492D-AFEC-4EA3C2D4F24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평행 사변형 6"/>
          <p:cNvSpPr/>
          <p:nvPr userDrawn="1"/>
        </p:nvSpPr>
        <p:spPr>
          <a:xfrm>
            <a:off x="0" y="0"/>
            <a:ext cx="9906000" cy="1268760"/>
          </a:xfrm>
          <a:prstGeom prst="parallelogram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평행 사변형 7"/>
          <p:cNvSpPr/>
          <p:nvPr userDrawn="1"/>
        </p:nvSpPr>
        <p:spPr>
          <a:xfrm>
            <a:off x="488504" y="0"/>
            <a:ext cx="8928992" cy="1268760"/>
          </a:xfrm>
          <a:prstGeom prst="parallelogram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50240"/>
            <a:ext cx="8915400" cy="1143000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9" name="그림 8" descr="로고1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7C7C7E"/>
              </a:clrFrom>
              <a:clrTo>
                <a:srgbClr val="7C7C7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16496" y="6237312"/>
            <a:ext cx="1451422" cy="47658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CA3C1-4C50-4F82-9797-EB0A004F18C4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23F28-B54C-492D-AFEC-4EA3C2D4F2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E2AE9-12FF-43C7-82A8-D250BBFDE03C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23F28-B54C-492D-AFEC-4EA3C2D4F2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8FED-FD90-46A6-8980-ED5AE3415FE1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23F28-B54C-492D-AFEC-4EA3C2D4F2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8BF93-28A1-4877-A37C-FE8FD7AE71E2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23F28-B54C-492D-AFEC-4EA3C2D4F2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46C9-9578-4925-A53F-76A9D7BC50EE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23F28-B54C-492D-AFEC-4EA3C2D4F2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01360-1AE4-4909-9397-75D6A129F88E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23F28-B54C-492D-AFEC-4EA3C2D4F2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C81A6-94E0-4872-9FB2-EDE330403691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23F28-B54C-492D-AFEC-4EA3C2D4F2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79DE5B-D215-4E2B-8909-82C827A5B7C2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23F28-B54C-492D-AFEC-4EA3C2D4F2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dministrator\Documents\ITQ\Picture\&#46041;&#50689;&#49345;.wmv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자유형 3"/>
          <p:cNvSpPr/>
          <p:nvPr/>
        </p:nvSpPr>
        <p:spPr>
          <a:xfrm>
            <a:off x="2576736" y="3861048"/>
            <a:ext cx="4608513" cy="2625781"/>
          </a:xfrm>
          <a:custGeom>
            <a:avLst/>
            <a:gdLst>
              <a:gd name="connsiteX0" fmla="*/ 0 w 3456384"/>
              <a:gd name="connsiteY0" fmla="*/ 1836202 h 3672408"/>
              <a:gd name="connsiteX1" fmla="*/ 1668084 w 3456384"/>
              <a:gd name="connsiteY1" fmla="*/ 1111 h 3672408"/>
              <a:gd name="connsiteX2" fmla="*/ 3453101 w 3456384"/>
              <a:gd name="connsiteY2" fmla="*/ 1723083 h 3672408"/>
              <a:gd name="connsiteX3" fmla="*/ 2341438 w 3456384"/>
              <a:gd name="connsiteY3" fmla="*/ 1795987 h 3672408"/>
              <a:gd name="connsiteX4" fmla="*/ 1704553 w 3456384"/>
              <a:gd name="connsiteY4" fmla="*/ 1114527 h 3672408"/>
              <a:gd name="connsiteX5" fmla="*/ 1113991 w 3456384"/>
              <a:gd name="connsiteY5" fmla="*/ 1836203 h 3672408"/>
              <a:gd name="connsiteX6" fmla="*/ 0 w 3456384"/>
              <a:gd name="connsiteY6" fmla="*/ 1836202 h 3672408"/>
              <a:gd name="connsiteX0" fmla="*/ 0 w 3453101"/>
              <a:gd name="connsiteY0" fmla="*/ 1869694 h 1869695"/>
              <a:gd name="connsiteX1" fmla="*/ 1668084 w 3453101"/>
              <a:gd name="connsiteY1" fmla="*/ 34603 h 1869695"/>
              <a:gd name="connsiteX2" fmla="*/ 3453101 w 3453101"/>
              <a:gd name="connsiteY2" fmla="*/ 1756575 h 1869695"/>
              <a:gd name="connsiteX3" fmla="*/ 2341438 w 3453101"/>
              <a:gd name="connsiteY3" fmla="*/ 1829479 h 1869695"/>
              <a:gd name="connsiteX4" fmla="*/ 1704553 w 3453101"/>
              <a:gd name="connsiteY4" fmla="*/ 1148019 h 1869695"/>
              <a:gd name="connsiteX5" fmla="*/ 1113991 w 3453101"/>
              <a:gd name="connsiteY5" fmla="*/ 1869695 h 1869695"/>
              <a:gd name="connsiteX6" fmla="*/ 0 w 3453101"/>
              <a:gd name="connsiteY6" fmla="*/ 1869694 h 1869695"/>
              <a:gd name="connsiteX0" fmla="*/ 0 w 3453101"/>
              <a:gd name="connsiteY0" fmla="*/ 1869694 h 1869695"/>
              <a:gd name="connsiteX1" fmla="*/ 1668084 w 3453101"/>
              <a:gd name="connsiteY1" fmla="*/ 34603 h 1869695"/>
              <a:gd name="connsiteX2" fmla="*/ 3453101 w 3453101"/>
              <a:gd name="connsiteY2" fmla="*/ 1756575 h 1869695"/>
              <a:gd name="connsiteX3" fmla="*/ 2341438 w 3453101"/>
              <a:gd name="connsiteY3" fmla="*/ 1829479 h 1869695"/>
              <a:gd name="connsiteX4" fmla="*/ 1704553 w 3453101"/>
              <a:gd name="connsiteY4" fmla="*/ 1148019 h 1869695"/>
              <a:gd name="connsiteX5" fmla="*/ 1113991 w 3453101"/>
              <a:gd name="connsiteY5" fmla="*/ 1869695 h 1869695"/>
              <a:gd name="connsiteX6" fmla="*/ 0 w 3453101"/>
              <a:gd name="connsiteY6" fmla="*/ 1869694 h 1869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53101" h="1869695">
                <a:moveTo>
                  <a:pt x="0" y="1869694"/>
                </a:moveTo>
                <a:cubicBezTo>
                  <a:pt x="1" y="880444"/>
                  <a:pt x="737589" y="69010"/>
                  <a:pt x="1668084" y="34603"/>
                </a:cubicBezTo>
                <a:cubicBezTo>
                  <a:pt x="2603896" y="0"/>
                  <a:pt x="3395415" y="763563"/>
                  <a:pt x="3453101" y="1756575"/>
                </a:cubicBezTo>
                <a:cubicBezTo>
                  <a:pt x="2845501" y="1247471"/>
                  <a:pt x="2711992" y="1805178"/>
                  <a:pt x="2341438" y="1829479"/>
                </a:cubicBezTo>
                <a:cubicBezTo>
                  <a:pt x="2322778" y="1436072"/>
                  <a:pt x="2039395" y="1132855"/>
                  <a:pt x="1704553" y="1148019"/>
                </a:cubicBezTo>
                <a:cubicBezTo>
                  <a:pt x="1374782" y="1162954"/>
                  <a:pt x="1113992" y="1481643"/>
                  <a:pt x="1113991" y="1869695"/>
                </a:cubicBezTo>
                <a:cubicBezTo>
                  <a:pt x="742661" y="1869695"/>
                  <a:pt x="537701" y="1294426"/>
                  <a:pt x="0" y="1869694"/>
                </a:cubicBezTo>
                <a:close/>
              </a:path>
            </a:pathLst>
          </a:custGeom>
          <a:blipFill>
            <a:blip r:embed="rId2" cstate="print"/>
            <a:stretch>
              <a:fillRect/>
            </a:stretch>
          </a:blip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920552" y="1124744"/>
            <a:ext cx="7776864" cy="175780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TriangleInverted">
              <a:avLst/>
            </a:prstTxWarp>
            <a:spAutoFit/>
          </a:bodyPr>
          <a:lstStyle/>
          <a:p>
            <a:pPr algn="ctr"/>
            <a:r>
              <a:rPr lang="en-US" altLang="ko-KR" sz="5400" b="1" cap="none" spc="0" smtClean="0">
                <a:ln w="12700">
                  <a:noFill/>
                  <a:prstDash val="solid"/>
                </a:ln>
                <a:effectLst>
                  <a:reflection blurRad="6350" stA="55000" endA="50" endPos="85000" dir="5400000" sy="-100000" algn="bl" rotWithShape="0"/>
                </a:effectLst>
                <a:latin typeface="돋움" pitchFamily="50" charset="-127"/>
                <a:ea typeface="돋움" pitchFamily="50" charset="-127"/>
              </a:rPr>
              <a:t>Internet Addiction Tendency</a:t>
            </a:r>
            <a:endParaRPr lang="en-US" altLang="ko-KR" sz="5400" b="1" cap="none" spc="0">
              <a:ln w="12700">
                <a:noFill/>
                <a:prstDash val="solid"/>
              </a:ln>
              <a:effectLst>
                <a:reflection blurRad="6350" stA="55000" endA="50" endPos="85000" dir="5400000" sy="-100000" algn="bl" rotWithShape="0"/>
              </a:effectLst>
              <a:latin typeface="돋움" pitchFamily="50" charset="-127"/>
              <a:ea typeface="돋움" pitchFamily="50" charset="-127"/>
            </a:endParaRPr>
          </a:p>
        </p:txBody>
      </p:sp>
      <p:pic>
        <p:nvPicPr>
          <p:cNvPr id="6" name="그림 5" descr="로고1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7C7C7E"/>
              </a:clrFrom>
              <a:clrTo>
                <a:srgbClr val="7C7C7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0472" y="116632"/>
            <a:ext cx="1814735" cy="59588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목</a:t>
            </a:r>
            <a:r>
              <a:rPr lang="ko-KR" altLang="en-US"/>
              <a:t>차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23F28-B54C-492D-AFEC-4EA3C2D4F248}" type="slidenum">
              <a:rPr lang="ko-KR" altLang="en-US" smtClean="0"/>
              <a:pPr/>
              <a:t>2</a:t>
            </a:fld>
            <a:endParaRPr lang="ko-KR" altLang="en-US"/>
          </a:p>
        </p:txBody>
      </p:sp>
      <p:sp>
        <p:nvSpPr>
          <p:cNvPr id="5" name="한쪽 모서리가 잘린 사각형 4"/>
          <p:cNvSpPr/>
          <p:nvPr/>
        </p:nvSpPr>
        <p:spPr>
          <a:xfrm>
            <a:off x="1640632" y="1628800"/>
            <a:ext cx="5544616" cy="720080"/>
          </a:xfrm>
          <a:prstGeom prst="snip1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  <a:hlinkClick r:id="rId2" action="ppaction://hlinksldjump"/>
              </a:rPr>
              <a:t>인터넷 중독 성향</a:t>
            </a:r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8" name="한쪽 모서리가 잘린 사각형 7"/>
          <p:cNvSpPr/>
          <p:nvPr/>
        </p:nvSpPr>
        <p:spPr>
          <a:xfrm>
            <a:off x="1640632" y="2708920"/>
            <a:ext cx="5544616" cy="720080"/>
          </a:xfrm>
          <a:prstGeom prst="snip1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인터넷 중독 진단</a:t>
            </a:r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0" name="한쪽 모서리가 잘린 사각형 9"/>
          <p:cNvSpPr/>
          <p:nvPr/>
        </p:nvSpPr>
        <p:spPr>
          <a:xfrm>
            <a:off x="1640632" y="3789040"/>
            <a:ext cx="5544616" cy="720080"/>
          </a:xfrm>
          <a:prstGeom prst="snip1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인터넷 중독 위험군 현황</a:t>
            </a:r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2" name="한쪽 모서리가 잘린 사각형 11"/>
          <p:cNvSpPr/>
          <p:nvPr/>
        </p:nvSpPr>
        <p:spPr>
          <a:xfrm>
            <a:off x="1640632" y="4869160"/>
            <a:ext cx="5544616" cy="720080"/>
          </a:xfrm>
          <a:prstGeom prst="snip1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인터넷 이용 목적</a:t>
            </a:r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pic>
        <p:nvPicPr>
          <p:cNvPr id="14" name="그림 13" descr="그림4.JPG"/>
          <p:cNvPicPr>
            <a:picLocks noChangeAspect="1"/>
          </p:cNvPicPr>
          <p:nvPr/>
        </p:nvPicPr>
        <p:blipFill>
          <a:blip r:embed="rId3" cstate="print"/>
          <a:srcRect l="51718" b="67152"/>
          <a:stretch>
            <a:fillRect/>
          </a:stretch>
        </p:blipFill>
        <p:spPr>
          <a:xfrm>
            <a:off x="7401272" y="3933056"/>
            <a:ext cx="2023492" cy="1792809"/>
          </a:xfrm>
          <a:prstGeom prst="rect">
            <a:avLst/>
          </a:prstGeom>
        </p:spPr>
      </p:pic>
      <p:sp>
        <p:nvSpPr>
          <p:cNvPr id="3" name="육각형 2"/>
          <p:cNvSpPr/>
          <p:nvPr/>
        </p:nvSpPr>
        <p:spPr>
          <a:xfrm rot="20820000">
            <a:off x="1208584" y="1628800"/>
            <a:ext cx="864096" cy="720080"/>
          </a:xfrm>
          <a:prstGeom prst="hexagon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5" name="육각형 14"/>
          <p:cNvSpPr/>
          <p:nvPr/>
        </p:nvSpPr>
        <p:spPr>
          <a:xfrm rot="20820000">
            <a:off x="1208584" y="2708920"/>
            <a:ext cx="864096" cy="720080"/>
          </a:xfrm>
          <a:prstGeom prst="hexagon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6" name="육각형 15"/>
          <p:cNvSpPr/>
          <p:nvPr/>
        </p:nvSpPr>
        <p:spPr>
          <a:xfrm rot="20820000">
            <a:off x="1208584" y="3789040"/>
            <a:ext cx="864096" cy="720080"/>
          </a:xfrm>
          <a:prstGeom prst="hexagon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7" name="육각형 16"/>
          <p:cNvSpPr/>
          <p:nvPr/>
        </p:nvSpPr>
        <p:spPr>
          <a:xfrm rot="20820000">
            <a:off x="1208584" y="4869160"/>
            <a:ext cx="864096" cy="720080"/>
          </a:xfrm>
          <a:prstGeom prst="hexagon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58531" y="1758007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돋움" pitchFamily="50" charset="-127"/>
                <a:ea typeface="돋움" pitchFamily="50" charset="-127"/>
              </a:rPr>
              <a:t>1</a:t>
            </a:r>
            <a:endParaRPr lang="ko-KR" altLang="en-US" sz="240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58531" y="2838127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돋움" pitchFamily="50" charset="-127"/>
                <a:ea typeface="돋움" pitchFamily="50" charset="-127"/>
              </a:rPr>
              <a:t>2</a:t>
            </a:r>
            <a:endParaRPr lang="ko-KR" altLang="en-US" sz="240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58531" y="3933056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돋움" pitchFamily="50" charset="-127"/>
                <a:ea typeface="돋움" pitchFamily="50" charset="-127"/>
              </a:rPr>
              <a:t>3</a:t>
            </a:r>
            <a:endParaRPr lang="ko-KR" altLang="en-US" sz="240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58531" y="4998367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돋움" pitchFamily="50" charset="-127"/>
                <a:ea typeface="돋움" pitchFamily="50" charset="-127"/>
              </a:rPr>
              <a:t>4</a:t>
            </a:r>
            <a:endParaRPr lang="ko-KR" altLang="en-US" sz="2400" dirty="0">
              <a:latin typeface="돋움" pitchFamily="50" charset="-127"/>
              <a:ea typeface="돋움" pitchFamily="50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인터넷 중독 성향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95300" y="1268761"/>
            <a:ext cx="9066212" cy="259228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ko-KR" sz="2400" b="1" smtClean="0">
                <a:latin typeface="맑은 고딕" pitchFamily="50" charset="-127"/>
                <a:ea typeface="맑은 고딕" pitchFamily="50" charset="-127"/>
              </a:rPr>
              <a:t>Internet Addiction Test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ko-KR" sz="2000" smtClean="0">
                <a:latin typeface="맑은 고딕" pitchFamily="50" charset="-127"/>
                <a:ea typeface="맑은 고딕" pitchFamily="50" charset="-127"/>
              </a:rPr>
              <a:t>The Internet Addiction Test is the first validated and reliable measure of addictive use of the Internet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ko-KR" sz="2000" smtClean="0">
                <a:latin typeface="맑은 고딕" pitchFamily="50" charset="-127"/>
                <a:ea typeface="맑은 고딕" pitchFamily="50" charset="-127"/>
              </a:rPr>
              <a:t>How do you know if you’re already addicted or rapidly tumbling toward trouble</a:t>
            </a:r>
            <a:endParaRPr lang="ko-KR" altLang="en-US" sz="200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23F28-B54C-492D-AFEC-4EA3C2D4F248}" type="slidenum">
              <a:rPr lang="ko-KR" altLang="en-US" smtClean="0"/>
              <a:pPr/>
              <a:t>3</a:t>
            </a:fld>
            <a:endParaRPr lang="ko-KR" altLang="en-US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495300" y="3861048"/>
            <a:ext cx="6905972" cy="25922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ko-KR" altLang="en-US" sz="2400" b="1" smtClean="0">
                <a:latin typeface="맑은 고딕" pitchFamily="50" charset="-127"/>
                <a:ea typeface="맑은 고딕" pitchFamily="50" charset="-127"/>
              </a:rPr>
              <a:t>인터넷 중독의 의미와 진단</a:t>
            </a:r>
            <a:endParaRPr kumimoji="0" lang="en-US" altLang="ko-KR" sz="2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  <a:cs typeface="+mn-cs"/>
            </a:endParaRPr>
          </a:p>
          <a:p>
            <a:pPr marL="742950" marR="0" lvl="1" indent="-28575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ko-KR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인터넷 사용에 대한 금단과 내성을 지니고 있으며 이로 인해 일상생활의 장애가 유발되는 상태</a:t>
            </a:r>
            <a:endParaRPr kumimoji="0" lang="en-US" altLang="ko-KR" sz="2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  <a:cs typeface="+mn-cs"/>
            </a:endParaRPr>
          </a:p>
          <a:p>
            <a:pPr marL="742950" marR="0" lvl="1" indent="-28575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ko-KR" altLang="en-US" sz="2000" smtClean="0">
                <a:latin typeface="맑은 고딕" pitchFamily="50" charset="-127"/>
                <a:ea typeface="맑은 고딕" pitchFamily="50" charset="-127"/>
              </a:rPr>
              <a:t>유아</a:t>
            </a:r>
            <a:r>
              <a:rPr lang="en-US" altLang="ko-KR" sz="200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000" smtClean="0">
                <a:latin typeface="맑은 고딕" pitchFamily="50" charset="-127"/>
                <a:ea typeface="맑은 고딕" pitchFamily="50" charset="-127"/>
              </a:rPr>
              <a:t>아동</a:t>
            </a:r>
            <a:r>
              <a:rPr lang="en-US" altLang="ko-KR" sz="200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000" smtClean="0">
                <a:latin typeface="맑은 고딕" pitchFamily="50" charset="-127"/>
                <a:ea typeface="맑은 고딕" pitchFamily="50" charset="-127"/>
              </a:rPr>
              <a:t>청소년</a:t>
            </a:r>
            <a:r>
              <a:rPr lang="en-US" altLang="ko-KR" sz="200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000" smtClean="0">
                <a:latin typeface="맑은 고딕" pitchFamily="50" charset="-127"/>
                <a:ea typeface="맑은 고딕" pitchFamily="50" charset="-127"/>
              </a:rPr>
              <a:t>성인을 대상으로 일반 사용자군</a:t>
            </a:r>
            <a:r>
              <a:rPr lang="en-US" altLang="ko-KR" sz="200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000" smtClean="0">
                <a:latin typeface="맑은 고딕" pitchFamily="50" charset="-127"/>
                <a:ea typeface="맑은 고딕" pitchFamily="50" charset="-127"/>
              </a:rPr>
              <a:t>잠재적 위험 사용자군</a:t>
            </a:r>
            <a:r>
              <a:rPr lang="en-US" altLang="ko-KR" sz="200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000" smtClean="0">
                <a:latin typeface="맑은 고딕" pitchFamily="50" charset="-127"/>
                <a:ea typeface="맑은 고딕" pitchFamily="50" charset="-127"/>
              </a:rPr>
              <a:t>고위험 사용자군으로 분류</a:t>
            </a:r>
            <a:endParaRPr kumimoji="0" lang="ko-KR" altLang="en-US" sz="2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  <a:cs typeface="+mn-cs"/>
            </a:endParaRPr>
          </a:p>
        </p:txBody>
      </p:sp>
      <p:pic>
        <p:nvPicPr>
          <p:cNvPr id="6" name="동영상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617296" y="4653136"/>
            <a:ext cx="1981200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975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인터넷 중독 진단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23F28-B54C-492D-AFEC-4EA3C2D4F248}" type="slidenum">
              <a:rPr lang="ko-KR" altLang="en-US" smtClean="0"/>
              <a:pPr/>
              <a:t>4</a:t>
            </a:fld>
            <a:endParaRPr lang="ko-KR" altLang="en-US"/>
          </a:p>
        </p:txBody>
      </p:sp>
      <p:sp>
        <p:nvSpPr>
          <p:cNvPr id="6" name="양쪽 모서리가 둥근 사각형 5"/>
          <p:cNvSpPr/>
          <p:nvPr/>
        </p:nvSpPr>
        <p:spPr>
          <a:xfrm>
            <a:off x="2288704" y="1772816"/>
            <a:ext cx="1152128" cy="648072"/>
          </a:xfrm>
          <a:prstGeom prst="round2Same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7" name="배지 6"/>
          <p:cNvSpPr/>
          <p:nvPr/>
        </p:nvSpPr>
        <p:spPr>
          <a:xfrm>
            <a:off x="2432720" y="1862826"/>
            <a:ext cx="864096" cy="486054"/>
          </a:xfrm>
          <a:prstGeom prst="plaque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단계</a:t>
            </a:r>
            <a:endParaRPr lang="ko-KR" altLang="en-US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8" name="양쪽 모서리가 둥근 사각형 7"/>
          <p:cNvSpPr/>
          <p:nvPr/>
        </p:nvSpPr>
        <p:spPr>
          <a:xfrm>
            <a:off x="3440832" y="1772816"/>
            <a:ext cx="5904656" cy="648072"/>
          </a:xfrm>
          <a:prstGeom prst="round2Same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9" name="배지 8"/>
          <p:cNvSpPr/>
          <p:nvPr/>
        </p:nvSpPr>
        <p:spPr>
          <a:xfrm>
            <a:off x="3584848" y="1862826"/>
            <a:ext cx="5616624" cy="486054"/>
          </a:xfrm>
          <a:prstGeom prst="plaque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내용</a:t>
            </a:r>
            <a:endParaRPr lang="ko-KR" altLang="en-US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0" name="순서도: 수동 입력 9"/>
          <p:cNvSpPr/>
          <p:nvPr/>
        </p:nvSpPr>
        <p:spPr>
          <a:xfrm>
            <a:off x="560512" y="2348880"/>
            <a:ext cx="1728192" cy="1800200"/>
          </a:xfrm>
          <a:prstGeom prst="flowChartManualInput">
            <a:avLst/>
          </a:prstGeom>
          <a:gradFill>
            <a:gsLst>
              <a:gs pos="0">
                <a:srgbClr val="00B0F0"/>
              </a:gs>
              <a:gs pos="10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유아동</a:t>
            </a:r>
            <a:endParaRPr lang="ko-KR" altLang="en-US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1" name="순서도: 수동 입력 10"/>
          <p:cNvSpPr/>
          <p:nvPr/>
        </p:nvSpPr>
        <p:spPr>
          <a:xfrm>
            <a:off x="560512" y="4149080"/>
            <a:ext cx="1728192" cy="1800200"/>
          </a:xfrm>
          <a:prstGeom prst="flowChartManualInput">
            <a:avLst/>
          </a:prstGeom>
          <a:gradFill>
            <a:gsLst>
              <a:gs pos="0">
                <a:srgbClr val="00B0F0"/>
              </a:gs>
              <a:gs pos="10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청소년</a:t>
            </a:r>
            <a:endParaRPr lang="ko-KR" altLang="en-US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graphicFrame>
        <p:nvGraphicFramePr>
          <p:cNvPr id="5" name="내용 개체 틀 4"/>
          <p:cNvGraphicFramePr>
            <a:graphicFrameLocks noGrp="1"/>
          </p:cNvGraphicFramePr>
          <p:nvPr>
            <p:ph idx="1"/>
          </p:nvPr>
        </p:nvGraphicFramePr>
        <p:xfrm>
          <a:off x="2288704" y="2348880"/>
          <a:ext cx="7049988" cy="359319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145332"/>
                <a:gridCol w="5904656"/>
              </a:tblGrid>
              <a:tr h="59886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1</a:t>
                      </a:r>
                      <a:r>
                        <a:rPr lang="ko-KR" altLang="en-US" sz="1800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단계</a:t>
                      </a:r>
                      <a:endParaRPr lang="ko-KR" altLang="en-US" sz="1800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식사나 휴식 없이 화장실도 가지 않고 인터넷을 한다</a:t>
                      </a:r>
                      <a:r>
                        <a:rPr lang="en-US" altLang="ko-KR" sz="1800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.</a:t>
                      </a:r>
                      <a:endParaRPr lang="ko-KR" altLang="en-US" sz="1800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</a:tr>
              <a:tr h="59886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2</a:t>
                      </a:r>
                      <a:r>
                        <a:rPr lang="ko-KR" altLang="en-US" sz="1800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단계</a:t>
                      </a:r>
                      <a:endParaRPr lang="ko-KR" altLang="en-US" sz="1800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인터넷을 중단하면 또 하고 싶어서 조를 때가 많다</a:t>
                      </a:r>
                      <a:r>
                        <a:rPr lang="en-US" altLang="ko-KR" sz="1800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.</a:t>
                      </a:r>
                      <a:endParaRPr lang="ko-KR" altLang="en-US" sz="1800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</a:tr>
              <a:tr h="59886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3</a:t>
                      </a:r>
                      <a:r>
                        <a:rPr lang="ko-KR" altLang="en-US" sz="1800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단계</a:t>
                      </a:r>
                      <a:endParaRPr lang="ko-KR" altLang="en-US" sz="1800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인터넷을 못 하면 초조하고 안절부절못한다</a:t>
                      </a:r>
                      <a:r>
                        <a:rPr lang="en-US" altLang="ko-KR" sz="1800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.</a:t>
                      </a:r>
                      <a:endParaRPr lang="ko-KR" altLang="en-US" sz="1800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</a:tr>
              <a:tr h="59886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1</a:t>
                      </a:r>
                      <a:r>
                        <a:rPr lang="ko-KR" altLang="en-US" sz="1800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단계</a:t>
                      </a:r>
                      <a:endParaRPr lang="ko-KR" altLang="en-US" sz="1800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인터넷 문제로 가족들과 자주 싸운다</a:t>
                      </a:r>
                      <a:r>
                        <a:rPr lang="en-US" altLang="ko-KR" sz="1800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.</a:t>
                      </a:r>
                      <a:endParaRPr lang="ko-KR" altLang="en-US" sz="1800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</a:tr>
              <a:tr h="59886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2</a:t>
                      </a:r>
                      <a:r>
                        <a:rPr lang="ko-KR" altLang="en-US" sz="1800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단계</a:t>
                      </a:r>
                      <a:endParaRPr lang="ko-KR" altLang="en-US" sz="1800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인터넷을 할 때만 자신감에 차 있다</a:t>
                      </a:r>
                      <a:r>
                        <a:rPr lang="en-US" altLang="ko-KR" sz="1800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.</a:t>
                      </a:r>
                      <a:endParaRPr lang="ko-KR" altLang="en-US" sz="1800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</a:tr>
              <a:tr h="59886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3</a:t>
                      </a:r>
                      <a:r>
                        <a:rPr lang="ko-KR" altLang="en-US" sz="1800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단계</a:t>
                      </a:r>
                      <a:endParaRPr lang="ko-KR" altLang="en-US" sz="1800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인터넷에 빠진 이후로 폭력적으로 변했다</a:t>
                      </a:r>
                      <a:r>
                        <a:rPr lang="en-US" altLang="ko-KR" sz="1800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.</a:t>
                      </a:r>
                      <a:endParaRPr lang="ko-KR" altLang="en-US" sz="1800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인터넷 중독 위험군 현황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23F28-B54C-492D-AFEC-4EA3C2D4F248}" type="slidenum">
              <a:rPr lang="ko-KR" altLang="en-US" smtClean="0"/>
              <a:pPr/>
              <a:t>5</a:t>
            </a:fld>
            <a:endParaRPr lang="ko-KR" altLang="en-US"/>
          </a:p>
        </p:txBody>
      </p:sp>
      <p:graphicFrame>
        <p:nvGraphicFramePr>
          <p:cNvPr id="5" name="차트 4"/>
          <p:cNvGraphicFramePr/>
          <p:nvPr/>
        </p:nvGraphicFramePr>
        <p:xfrm>
          <a:off x="488504" y="1628800"/>
          <a:ext cx="8928992" cy="4402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인터넷 이용 목적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23F28-B54C-492D-AFEC-4EA3C2D4F248}" type="slidenum">
              <a:rPr lang="ko-KR" altLang="en-US" smtClean="0"/>
              <a:pPr/>
              <a:t>6</a:t>
            </a:fld>
            <a:endParaRPr lang="ko-KR" altLang="en-US"/>
          </a:p>
        </p:txBody>
      </p:sp>
      <p:grpSp>
        <p:nvGrpSpPr>
          <p:cNvPr id="34" name="그룹 33"/>
          <p:cNvGrpSpPr/>
          <p:nvPr/>
        </p:nvGrpSpPr>
        <p:grpSpPr>
          <a:xfrm>
            <a:off x="344488" y="1556792"/>
            <a:ext cx="4392488" cy="4248472"/>
            <a:chOff x="344488" y="1556792"/>
            <a:chExt cx="4392488" cy="4248472"/>
          </a:xfrm>
        </p:grpSpPr>
        <p:sp>
          <p:nvSpPr>
            <p:cNvPr id="6" name="세로로 말린 두루마리 모양 5"/>
            <p:cNvSpPr/>
            <p:nvPr/>
          </p:nvSpPr>
          <p:spPr>
            <a:xfrm flipH="1">
              <a:off x="344488" y="1772816"/>
              <a:ext cx="4392488" cy="4032448"/>
            </a:xfrm>
            <a:prstGeom prst="verticalScroll">
              <a:avLst>
                <a:gd name="adj" fmla="val 4865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5" name="십자형 4"/>
            <p:cNvSpPr/>
            <p:nvPr/>
          </p:nvSpPr>
          <p:spPr>
            <a:xfrm>
              <a:off x="848544" y="1556792"/>
              <a:ext cx="2088232" cy="504056"/>
            </a:xfrm>
            <a:prstGeom prst="plus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정보 획득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9" name="갈매기형 수장 8"/>
            <p:cNvSpPr/>
            <p:nvPr/>
          </p:nvSpPr>
          <p:spPr>
            <a:xfrm>
              <a:off x="3008784" y="1556792"/>
              <a:ext cx="504056" cy="504056"/>
            </a:xfrm>
            <a:prstGeom prst="chevron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0" name="갈매기형 수장 9"/>
            <p:cNvSpPr/>
            <p:nvPr/>
          </p:nvSpPr>
          <p:spPr>
            <a:xfrm>
              <a:off x="3512840" y="1556792"/>
              <a:ext cx="504056" cy="504056"/>
            </a:xfrm>
            <a:prstGeom prst="chevron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graphicFrame>
          <p:nvGraphicFramePr>
            <p:cNvPr id="11" name="다이어그램 10"/>
            <p:cNvGraphicFramePr/>
            <p:nvPr/>
          </p:nvGraphicFramePr>
          <p:xfrm>
            <a:off x="1002928" y="2124480"/>
            <a:ext cx="3302000" cy="136815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13" name="순서도: 다중 문서 12"/>
            <p:cNvSpPr/>
            <p:nvPr/>
          </p:nvSpPr>
          <p:spPr>
            <a:xfrm flipH="1">
              <a:off x="1022704" y="3594784"/>
              <a:ext cx="1152128" cy="720080"/>
            </a:xfrm>
            <a:prstGeom prst="flowChartMultidocumen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학습자료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5" name="순서도: 화면 표시 14"/>
            <p:cNvSpPr/>
            <p:nvPr/>
          </p:nvSpPr>
          <p:spPr>
            <a:xfrm>
              <a:off x="2360712" y="3636648"/>
              <a:ext cx="1800200" cy="360040"/>
            </a:xfrm>
            <a:prstGeom prst="flowChartDisplay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이메일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6" name="순서도: 화면 표시 15"/>
            <p:cNvSpPr/>
            <p:nvPr/>
          </p:nvSpPr>
          <p:spPr>
            <a:xfrm flipH="1">
              <a:off x="2402584" y="3998360"/>
              <a:ext cx="1800200" cy="360040"/>
            </a:xfrm>
            <a:prstGeom prst="flowChartDisplay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금융 정보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cxnSp>
          <p:nvCxnSpPr>
            <p:cNvPr id="20" name="구부러진 연결선 19"/>
            <p:cNvCxnSpPr>
              <a:stCxn id="15" idx="3"/>
              <a:endCxn id="16" idx="1"/>
            </p:cNvCxnSpPr>
            <p:nvPr/>
          </p:nvCxnSpPr>
          <p:spPr>
            <a:xfrm>
              <a:off x="4160912" y="3816668"/>
              <a:ext cx="41872" cy="361712"/>
            </a:xfrm>
            <a:prstGeom prst="curvedConnector3">
              <a:avLst>
                <a:gd name="adj1" fmla="val 645950"/>
              </a:avLst>
            </a:prstGeom>
            <a:ln w="28575"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1" name="다이어그램 20"/>
            <p:cNvGraphicFramePr/>
            <p:nvPr/>
          </p:nvGraphicFramePr>
          <p:xfrm>
            <a:off x="1064568" y="4428737"/>
            <a:ext cx="3240360" cy="1296143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7" r:lo="rId8" r:qs="rId9" r:cs="rId10"/>
            </a:graphicData>
          </a:graphic>
        </p:graphicFrame>
      </p:grpSp>
      <p:grpSp>
        <p:nvGrpSpPr>
          <p:cNvPr id="35" name="그룹 34"/>
          <p:cNvGrpSpPr/>
          <p:nvPr/>
        </p:nvGrpSpPr>
        <p:grpSpPr>
          <a:xfrm>
            <a:off x="5025008" y="1556792"/>
            <a:ext cx="4392488" cy="4248472"/>
            <a:chOff x="5025008" y="1556792"/>
            <a:chExt cx="4392488" cy="4248472"/>
          </a:xfrm>
        </p:grpSpPr>
        <p:sp>
          <p:nvSpPr>
            <p:cNvPr id="23" name="모서리가 둥근 직사각형 22"/>
            <p:cNvSpPr/>
            <p:nvPr/>
          </p:nvSpPr>
          <p:spPr>
            <a:xfrm flipH="1">
              <a:off x="5025008" y="1772816"/>
              <a:ext cx="4392488" cy="4032448"/>
            </a:xfrm>
            <a:prstGeom prst="roundRect">
              <a:avLst>
                <a:gd name="adj" fmla="val 9191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4" name="정육면체 23"/>
            <p:cNvSpPr/>
            <p:nvPr/>
          </p:nvSpPr>
          <p:spPr>
            <a:xfrm flipH="1">
              <a:off x="6177136" y="1556792"/>
              <a:ext cx="2088232" cy="504056"/>
            </a:xfrm>
            <a:prstGeom prst="cube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여가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5" name="모서리가 둥근 직사각형 24"/>
            <p:cNvSpPr/>
            <p:nvPr/>
          </p:nvSpPr>
          <p:spPr>
            <a:xfrm>
              <a:off x="5529064" y="2204864"/>
              <a:ext cx="3384376" cy="1440160"/>
            </a:xfrm>
            <a:prstGeom prst="roundRect">
              <a:avLst>
                <a:gd name="adj" fmla="val 20976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6" name="순서도: 화면 표시 25"/>
            <p:cNvSpPr/>
            <p:nvPr/>
          </p:nvSpPr>
          <p:spPr>
            <a:xfrm>
              <a:off x="5786952" y="2348880"/>
              <a:ext cx="1296144" cy="576064"/>
            </a:xfrm>
            <a:prstGeom prst="flowChartDisplay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온라인 </a:t>
              </a:r>
              <a:endParaRPr lang="en-US" altLang="ko-KR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게임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7" name="순서도: 화면 표시 26"/>
            <p:cNvSpPr/>
            <p:nvPr/>
          </p:nvSpPr>
          <p:spPr>
            <a:xfrm>
              <a:off x="7299120" y="2348880"/>
              <a:ext cx="1296144" cy="576064"/>
            </a:xfrm>
            <a:prstGeom prst="flowChartDisplay">
              <a:avLst/>
            </a:prstGeom>
            <a:solidFill>
              <a:schemeClr val="bg2">
                <a:lumMod val="9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웹툰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8" name="대각선 방향의 모서리가 잘린 사각형 27"/>
            <p:cNvSpPr/>
            <p:nvPr/>
          </p:nvSpPr>
          <p:spPr>
            <a:xfrm>
              <a:off x="5798672" y="3068960"/>
              <a:ext cx="2808312" cy="360040"/>
            </a:xfrm>
            <a:prstGeom prst="snip2Diag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ko-KR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TV </a:t>
              </a:r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프로그램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9" name="원통 28"/>
            <p:cNvSpPr/>
            <p:nvPr/>
          </p:nvSpPr>
          <p:spPr>
            <a:xfrm>
              <a:off x="5673080" y="4005064"/>
              <a:ext cx="1440160" cy="576064"/>
            </a:xfrm>
            <a:prstGeom prst="can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음악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30" name="원통 29"/>
            <p:cNvSpPr/>
            <p:nvPr/>
          </p:nvSpPr>
          <p:spPr>
            <a:xfrm>
              <a:off x="7113240" y="4005064"/>
              <a:ext cx="1440160" cy="576064"/>
            </a:xfrm>
            <a:prstGeom prst="can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영</a:t>
              </a:r>
              <a:r>
                <a:rPr lang="ko-KR" altLang="en-US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화</a:t>
              </a:r>
            </a:p>
          </p:txBody>
        </p:sp>
        <p:sp>
          <p:nvSpPr>
            <p:cNvPr id="31" name="양쪽 모서리가 잘린 사각형 30"/>
            <p:cNvSpPr/>
            <p:nvPr/>
          </p:nvSpPr>
          <p:spPr>
            <a:xfrm>
              <a:off x="5241032" y="4869160"/>
              <a:ext cx="1512168" cy="576064"/>
            </a:xfrm>
            <a:prstGeom prst="snip2Same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전자책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32" name="양쪽 모서리가 잘린 사각형 31"/>
            <p:cNvSpPr/>
            <p:nvPr/>
          </p:nvSpPr>
          <p:spPr>
            <a:xfrm>
              <a:off x="7617296" y="4869160"/>
              <a:ext cx="1512168" cy="576064"/>
            </a:xfrm>
            <a:prstGeom prst="snip2Same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블로그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33" name="갈매기형 수장 32"/>
            <p:cNvSpPr/>
            <p:nvPr/>
          </p:nvSpPr>
          <p:spPr>
            <a:xfrm rot="16200000">
              <a:off x="6789204" y="4617132"/>
              <a:ext cx="720080" cy="1368152"/>
            </a:xfrm>
            <a:prstGeom prst="chevron">
              <a:avLst>
                <a:gd name="adj" fmla="val 36045"/>
              </a:avLst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커뮤니티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Mod val="20000"/>
            <a:lumOff val="80000"/>
          </a:schemeClr>
        </a:solidFill>
        <a:ln w="12700">
          <a:solidFill>
            <a:schemeClr val="tx1"/>
          </a:solidFill>
        </a:ln>
      </a:spPr>
      <a:bodyPr wrap="none" rtlCol="0" anchor="ctr"/>
      <a:lstStyle>
        <a:defPPr algn="ctr">
          <a:defRPr>
            <a:solidFill>
              <a:schemeClr val="tx1"/>
            </a:solidFill>
            <a:latin typeface="굴림" pitchFamily="50" charset="-127"/>
            <a:ea typeface="굴림" pitchFamily="50" charset="-127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201</Words>
  <Application>Microsoft Office PowerPoint</Application>
  <PresentationFormat>A4 용지(210x297mm)</PresentationFormat>
  <Paragraphs>61</Paragraphs>
  <Slides>6</Slides>
  <Notes>0</Notes>
  <HiddenSlides>0</HiddenSlides>
  <MMClips>1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PowerPoint 프레젠테이션</vt:lpstr>
      <vt:lpstr>목차</vt:lpstr>
      <vt:lpstr>인터넷 중독 성향</vt:lpstr>
      <vt:lpstr>인터넷 중독 진단</vt:lpstr>
      <vt:lpstr>인터넷 중독 위험군 현황</vt:lpstr>
      <vt:lpstr>인터넷 이용 목적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YG</dc:creator>
  <cp:lastModifiedBy>kim</cp:lastModifiedBy>
  <cp:revision>17</cp:revision>
  <dcterms:created xsi:type="dcterms:W3CDTF">2015-02-13T07:15:40Z</dcterms:created>
  <dcterms:modified xsi:type="dcterms:W3CDTF">2016-09-23T07:34:14Z</dcterms:modified>
</cp:coreProperties>
</file>