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>
      <p:cViewPr>
        <p:scale>
          <a:sx n="100" d="100"/>
          <a:sy n="100" d="100"/>
        </p:scale>
        <p:origin x="-72" y="-20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E15A6-8C8C-41F9-955C-629B97BDB212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CAC64-6DDA-4609-8346-4C655DCD42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08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AC64-6DDA-4609-8346-4C655DCD424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94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7006-EAF7-4DE2-B9FE-F1046DE4DC44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72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29F-23C5-4C61-98F9-3C57F38EF6E3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58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CF07-4A11-4AD5-A439-503CAAC4DAAF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23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EBE5-7561-4FAA-AA1C-A68B0545895B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순서도: 수동 입력 6"/>
          <p:cNvSpPr/>
          <p:nvPr userDrawn="1"/>
        </p:nvSpPr>
        <p:spPr>
          <a:xfrm flipH="1">
            <a:off x="0" y="0"/>
            <a:ext cx="9906000" cy="1124744"/>
          </a:xfrm>
          <a:prstGeom prst="flowChartManualInpu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다리꼴 7"/>
          <p:cNvSpPr/>
          <p:nvPr userDrawn="1"/>
        </p:nvSpPr>
        <p:spPr>
          <a:xfrm>
            <a:off x="416496" y="0"/>
            <a:ext cx="9073008" cy="1124744"/>
          </a:xfrm>
          <a:prstGeom prst="trapezoid">
            <a:avLst>
              <a:gd name="adj" fmla="val 84904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6227512"/>
            <a:ext cx="1584176" cy="58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1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79D1-C010-4C78-BB94-E9D2781449EF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56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F57F-F402-47BC-AE06-2D41BE3BEE69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7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5E99-D09B-43D5-A441-CE5C5D874038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73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0889-5953-4D79-9B9E-5ED1F3E59C1D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35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31DA-977E-406B-896E-1E6239F9A8BF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82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FDA6-7DF7-4AB4-A34A-36359CE8BF6E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373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6CC1-AF83-43A7-81C5-1CBC82C07300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21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B58AC-0556-4770-99F3-379BCCB7AD54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822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아래쪽 화살표 4"/>
          <p:cNvSpPr/>
          <p:nvPr/>
        </p:nvSpPr>
        <p:spPr>
          <a:xfrm rot="18655623">
            <a:off x="2382532" y="1143341"/>
            <a:ext cx="3509968" cy="2987996"/>
          </a:xfrm>
          <a:custGeom>
            <a:avLst/>
            <a:gdLst>
              <a:gd name="connsiteX0" fmla="*/ 0 w 3168352"/>
              <a:gd name="connsiteY0" fmla="*/ 1296144 h 2592288"/>
              <a:gd name="connsiteX1" fmla="*/ 200493 w 3168352"/>
              <a:gd name="connsiteY1" fmla="*/ 1296144 h 2592288"/>
              <a:gd name="connsiteX2" fmla="*/ 200493 w 3168352"/>
              <a:gd name="connsiteY2" fmla="*/ 0 h 2592288"/>
              <a:gd name="connsiteX3" fmla="*/ 2967859 w 3168352"/>
              <a:gd name="connsiteY3" fmla="*/ 0 h 2592288"/>
              <a:gd name="connsiteX4" fmla="*/ 2967859 w 3168352"/>
              <a:gd name="connsiteY4" fmla="*/ 1296144 h 2592288"/>
              <a:gd name="connsiteX5" fmla="*/ 3168352 w 3168352"/>
              <a:gd name="connsiteY5" fmla="*/ 1296144 h 2592288"/>
              <a:gd name="connsiteX6" fmla="*/ 1584176 w 3168352"/>
              <a:gd name="connsiteY6" fmla="*/ 2592288 h 2592288"/>
              <a:gd name="connsiteX7" fmla="*/ 0 w 3168352"/>
              <a:gd name="connsiteY7" fmla="*/ 1296144 h 2592288"/>
              <a:gd name="connsiteX0" fmla="*/ 0 w 3168352"/>
              <a:gd name="connsiteY0" fmla="*/ 1296144 h 2592288"/>
              <a:gd name="connsiteX1" fmla="*/ 200493 w 3168352"/>
              <a:gd name="connsiteY1" fmla="*/ 0 h 2592288"/>
              <a:gd name="connsiteX2" fmla="*/ 2967859 w 3168352"/>
              <a:gd name="connsiteY2" fmla="*/ 0 h 2592288"/>
              <a:gd name="connsiteX3" fmla="*/ 2967859 w 3168352"/>
              <a:gd name="connsiteY3" fmla="*/ 1296144 h 2592288"/>
              <a:gd name="connsiteX4" fmla="*/ 3168352 w 3168352"/>
              <a:gd name="connsiteY4" fmla="*/ 1296144 h 2592288"/>
              <a:gd name="connsiteX5" fmla="*/ 1584176 w 3168352"/>
              <a:gd name="connsiteY5" fmla="*/ 2592288 h 2592288"/>
              <a:gd name="connsiteX6" fmla="*/ 0 w 3168352"/>
              <a:gd name="connsiteY6" fmla="*/ 1296144 h 2592288"/>
              <a:gd name="connsiteX0" fmla="*/ 0 w 3168352"/>
              <a:gd name="connsiteY0" fmla="*/ 1296144 h 2592288"/>
              <a:gd name="connsiteX1" fmla="*/ 200493 w 3168352"/>
              <a:gd name="connsiteY1" fmla="*/ 0 h 2592288"/>
              <a:gd name="connsiteX2" fmla="*/ 2967859 w 3168352"/>
              <a:gd name="connsiteY2" fmla="*/ 0 h 2592288"/>
              <a:gd name="connsiteX3" fmla="*/ 3168352 w 3168352"/>
              <a:gd name="connsiteY3" fmla="*/ 1296144 h 2592288"/>
              <a:gd name="connsiteX4" fmla="*/ 1584176 w 3168352"/>
              <a:gd name="connsiteY4" fmla="*/ 2592288 h 2592288"/>
              <a:gd name="connsiteX5" fmla="*/ 0 w 3168352"/>
              <a:gd name="connsiteY5" fmla="*/ 1296144 h 2592288"/>
              <a:gd name="connsiteX0" fmla="*/ 0 w 3168352"/>
              <a:gd name="connsiteY0" fmla="*/ 1296144 h 2592288"/>
              <a:gd name="connsiteX1" fmla="*/ 686058 w 3168352"/>
              <a:gd name="connsiteY1" fmla="*/ 3216 h 2592288"/>
              <a:gd name="connsiteX2" fmla="*/ 2967859 w 3168352"/>
              <a:gd name="connsiteY2" fmla="*/ 0 h 2592288"/>
              <a:gd name="connsiteX3" fmla="*/ 3168352 w 3168352"/>
              <a:gd name="connsiteY3" fmla="*/ 1296144 h 2592288"/>
              <a:gd name="connsiteX4" fmla="*/ 1584176 w 3168352"/>
              <a:gd name="connsiteY4" fmla="*/ 2592288 h 2592288"/>
              <a:gd name="connsiteX5" fmla="*/ 0 w 3168352"/>
              <a:gd name="connsiteY5" fmla="*/ 1296144 h 2592288"/>
              <a:gd name="connsiteX0" fmla="*/ 0 w 3168352"/>
              <a:gd name="connsiteY0" fmla="*/ 1292928 h 2589072"/>
              <a:gd name="connsiteX1" fmla="*/ 686058 w 3168352"/>
              <a:gd name="connsiteY1" fmla="*/ 0 h 2589072"/>
              <a:gd name="connsiteX2" fmla="*/ 2408365 w 3168352"/>
              <a:gd name="connsiteY2" fmla="*/ 7197 h 2589072"/>
              <a:gd name="connsiteX3" fmla="*/ 3168352 w 3168352"/>
              <a:gd name="connsiteY3" fmla="*/ 1292928 h 2589072"/>
              <a:gd name="connsiteX4" fmla="*/ 1584176 w 3168352"/>
              <a:gd name="connsiteY4" fmla="*/ 2589072 h 2589072"/>
              <a:gd name="connsiteX5" fmla="*/ 0 w 3168352"/>
              <a:gd name="connsiteY5" fmla="*/ 1292928 h 2589072"/>
              <a:gd name="connsiteX0" fmla="*/ 0 w 3168352"/>
              <a:gd name="connsiteY0" fmla="*/ 1292928 h 2589072"/>
              <a:gd name="connsiteX1" fmla="*/ 686058 w 3168352"/>
              <a:gd name="connsiteY1" fmla="*/ 0 h 2589072"/>
              <a:gd name="connsiteX2" fmla="*/ 2525451 w 3168352"/>
              <a:gd name="connsiteY2" fmla="*/ 16941 h 2589072"/>
              <a:gd name="connsiteX3" fmla="*/ 3168352 w 3168352"/>
              <a:gd name="connsiteY3" fmla="*/ 1292928 h 2589072"/>
              <a:gd name="connsiteX4" fmla="*/ 1584176 w 3168352"/>
              <a:gd name="connsiteY4" fmla="*/ 2589072 h 2589072"/>
              <a:gd name="connsiteX5" fmla="*/ 0 w 3168352"/>
              <a:gd name="connsiteY5" fmla="*/ 1292928 h 2589072"/>
              <a:gd name="connsiteX0" fmla="*/ 0 w 3168352"/>
              <a:gd name="connsiteY0" fmla="*/ 1292933 h 2589077"/>
              <a:gd name="connsiteX1" fmla="*/ 686058 w 3168352"/>
              <a:gd name="connsiteY1" fmla="*/ 5 h 2589077"/>
              <a:gd name="connsiteX2" fmla="*/ 1637940 w 3168352"/>
              <a:gd name="connsiteY2" fmla="*/ 269461 h 2589077"/>
              <a:gd name="connsiteX3" fmla="*/ 2525451 w 3168352"/>
              <a:gd name="connsiteY3" fmla="*/ 16946 h 2589077"/>
              <a:gd name="connsiteX4" fmla="*/ 3168352 w 3168352"/>
              <a:gd name="connsiteY4" fmla="*/ 1292933 h 2589077"/>
              <a:gd name="connsiteX5" fmla="*/ 1584176 w 3168352"/>
              <a:gd name="connsiteY5" fmla="*/ 2589077 h 2589077"/>
              <a:gd name="connsiteX6" fmla="*/ 0 w 3168352"/>
              <a:gd name="connsiteY6" fmla="*/ 1292933 h 2589077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61207 w 3168352"/>
              <a:gd name="connsiteY3" fmla="*/ 142268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61207 w 3168352"/>
              <a:gd name="connsiteY3" fmla="*/ 142268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61207 w 3168352"/>
              <a:gd name="connsiteY3" fmla="*/ 142268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352" h="2697182">
                <a:moveTo>
                  <a:pt x="0" y="1401038"/>
                </a:moveTo>
                <a:cubicBezTo>
                  <a:pt x="348412" y="1157266"/>
                  <a:pt x="219387" y="403758"/>
                  <a:pt x="686058" y="108110"/>
                </a:cubicBezTo>
                <a:cubicBezTo>
                  <a:pt x="1158606" y="-244653"/>
                  <a:pt x="1344973" y="378920"/>
                  <a:pt x="1637940" y="377566"/>
                </a:cubicBezTo>
                <a:cubicBezTo>
                  <a:pt x="1933777" y="293394"/>
                  <a:pt x="2081381" y="-139397"/>
                  <a:pt x="2561207" y="142268"/>
                </a:cubicBezTo>
                <a:cubicBezTo>
                  <a:pt x="3210440" y="466110"/>
                  <a:pt x="2791466" y="1065835"/>
                  <a:pt x="3168352" y="1401038"/>
                </a:cubicBezTo>
                <a:lnTo>
                  <a:pt x="1584176" y="2697182"/>
                </a:lnTo>
                <a:lnTo>
                  <a:pt x="0" y="140103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아래쪽 화살표 4"/>
          <p:cNvSpPr/>
          <p:nvPr/>
        </p:nvSpPr>
        <p:spPr>
          <a:xfrm rot="3087536" flipH="1">
            <a:off x="5062910" y="1971102"/>
            <a:ext cx="2420712" cy="2060725"/>
          </a:xfrm>
          <a:custGeom>
            <a:avLst/>
            <a:gdLst>
              <a:gd name="connsiteX0" fmla="*/ 0 w 3168352"/>
              <a:gd name="connsiteY0" fmla="*/ 1296144 h 2592288"/>
              <a:gd name="connsiteX1" fmla="*/ 200493 w 3168352"/>
              <a:gd name="connsiteY1" fmla="*/ 1296144 h 2592288"/>
              <a:gd name="connsiteX2" fmla="*/ 200493 w 3168352"/>
              <a:gd name="connsiteY2" fmla="*/ 0 h 2592288"/>
              <a:gd name="connsiteX3" fmla="*/ 2967859 w 3168352"/>
              <a:gd name="connsiteY3" fmla="*/ 0 h 2592288"/>
              <a:gd name="connsiteX4" fmla="*/ 2967859 w 3168352"/>
              <a:gd name="connsiteY4" fmla="*/ 1296144 h 2592288"/>
              <a:gd name="connsiteX5" fmla="*/ 3168352 w 3168352"/>
              <a:gd name="connsiteY5" fmla="*/ 1296144 h 2592288"/>
              <a:gd name="connsiteX6" fmla="*/ 1584176 w 3168352"/>
              <a:gd name="connsiteY6" fmla="*/ 2592288 h 2592288"/>
              <a:gd name="connsiteX7" fmla="*/ 0 w 3168352"/>
              <a:gd name="connsiteY7" fmla="*/ 1296144 h 2592288"/>
              <a:gd name="connsiteX0" fmla="*/ 0 w 3168352"/>
              <a:gd name="connsiteY0" fmla="*/ 1296144 h 2592288"/>
              <a:gd name="connsiteX1" fmla="*/ 200493 w 3168352"/>
              <a:gd name="connsiteY1" fmla="*/ 0 h 2592288"/>
              <a:gd name="connsiteX2" fmla="*/ 2967859 w 3168352"/>
              <a:gd name="connsiteY2" fmla="*/ 0 h 2592288"/>
              <a:gd name="connsiteX3" fmla="*/ 2967859 w 3168352"/>
              <a:gd name="connsiteY3" fmla="*/ 1296144 h 2592288"/>
              <a:gd name="connsiteX4" fmla="*/ 3168352 w 3168352"/>
              <a:gd name="connsiteY4" fmla="*/ 1296144 h 2592288"/>
              <a:gd name="connsiteX5" fmla="*/ 1584176 w 3168352"/>
              <a:gd name="connsiteY5" fmla="*/ 2592288 h 2592288"/>
              <a:gd name="connsiteX6" fmla="*/ 0 w 3168352"/>
              <a:gd name="connsiteY6" fmla="*/ 1296144 h 2592288"/>
              <a:gd name="connsiteX0" fmla="*/ 0 w 3168352"/>
              <a:gd name="connsiteY0" fmla="*/ 1296144 h 2592288"/>
              <a:gd name="connsiteX1" fmla="*/ 200493 w 3168352"/>
              <a:gd name="connsiteY1" fmla="*/ 0 h 2592288"/>
              <a:gd name="connsiteX2" fmla="*/ 2967859 w 3168352"/>
              <a:gd name="connsiteY2" fmla="*/ 0 h 2592288"/>
              <a:gd name="connsiteX3" fmla="*/ 3168352 w 3168352"/>
              <a:gd name="connsiteY3" fmla="*/ 1296144 h 2592288"/>
              <a:gd name="connsiteX4" fmla="*/ 1584176 w 3168352"/>
              <a:gd name="connsiteY4" fmla="*/ 2592288 h 2592288"/>
              <a:gd name="connsiteX5" fmla="*/ 0 w 3168352"/>
              <a:gd name="connsiteY5" fmla="*/ 1296144 h 2592288"/>
              <a:gd name="connsiteX0" fmla="*/ 0 w 3168352"/>
              <a:gd name="connsiteY0" fmla="*/ 1296144 h 2592288"/>
              <a:gd name="connsiteX1" fmla="*/ 686058 w 3168352"/>
              <a:gd name="connsiteY1" fmla="*/ 3216 h 2592288"/>
              <a:gd name="connsiteX2" fmla="*/ 2967859 w 3168352"/>
              <a:gd name="connsiteY2" fmla="*/ 0 h 2592288"/>
              <a:gd name="connsiteX3" fmla="*/ 3168352 w 3168352"/>
              <a:gd name="connsiteY3" fmla="*/ 1296144 h 2592288"/>
              <a:gd name="connsiteX4" fmla="*/ 1584176 w 3168352"/>
              <a:gd name="connsiteY4" fmla="*/ 2592288 h 2592288"/>
              <a:gd name="connsiteX5" fmla="*/ 0 w 3168352"/>
              <a:gd name="connsiteY5" fmla="*/ 1296144 h 2592288"/>
              <a:gd name="connsiteX0" fmla="*/ 0 w 3168352"/>
              <a:gd name="connsiteY0" fmla="*/ 1292928 h 2589072"/>
              <a:gd name="connsiteX1" fmla="*/ 686058 w 3168352"/>
              <a:gd name="connsiteY1" fmla="*/ 0 h 2589072"/>
              <a:gd name="connsiteX2" fmla="*/ 2408365 w 3168352"/>
              <a:gd name="connsiteY2" fmla="*/ 7197 h 2589072"/>
              <a:gd name="connsiteX3" fmla="*/ 3168352 w 3168352"/>
              <a:gd name="connsiteY3" fmla="*/ 1292928 h 2589072"/>
              <a:gd name="connsiteX4" fmla="*/ 1584176 w 3168352"/>
              <a:gd name="connsiteY4" fmla="*/ 2589072 h 2589072"/>
              <a:gd name="connsiteX5" fmla="*/ 0 w 3168352"/>
              <a:gd name="connsiteY5" fmla="*/ 1292928 h 2589072"/>
              <a:gd name="connsiteX0" fmla="*/ 0 w 3168352"/>
              <a:gd name="connsiteY0" fmla="*/ 1292928 h 2589072"/>
              <a:gd name="connsiteX1" fmla="*/ 686058 w 3168352"/>
              <a:gd name="connsiteY1" fmla="*/ 0 h 2589072"/>
              <a:gd name="connsiteX2" fmla="*/ 2525451 w 3168352"/>
              <a:gd name="connsiteY2" fmla="*/ 16941 h 2589072"/>
              <a:gd name="connsiteX3" fmla="*/ 3168352 w 3168352"/>
              <a:gd name="connsiteY3" fmla="*/ 1292928 h 2589072"/>
              <a:gd name="connsiteX4" fmla="*/ 1584176 w 3168352"/>
              <a:gd name="connsiteY4" fmla="*/ 2589072 h 2589072"/>
              <a:gd name="connsiteX5" fmla="*/ 0 w 3168352"/>
              <a:gd name="connsiteY5" fmla="*/ 1292928 h 2589072"/>
              <a:gd name="connsiteX0" fmla="*/ 0 w 3168352"/>
              <a:gd name="connsiteY0" fmla="*/ 1292933 h 2589077"/>
              <a:gd name="connsiteX1" fmla="*/ 686058 w 3168352"/>
              <a:gd name="connsiteY1" fmla="*/ 5 h 2589077"/>
              <a:gd name="connsiteX2" fmla="*/ 1637940 w 3168352"/>
              <a:gd name="connsiteY2" fmla="*/ 269461 h 2589077"/>
              <a:gd name="connsiteX3" fmla="*/ 2525451 w 3168352"/>
              <a:gd name="connsiteY3" fmla="*/ 16946 h 2589077"/>
              <a:gd name="connsiteX4" fmla="*/ 3168352 w 3168352"/>
              <a:gd name="connsiteY4" fmla="*/ 1292933 h 2589077"/>
              <a:gd name="connsiteX5" fmla="*/ 1584176 w 3168352"/>
              <a:gd name="connsiteY5" fmla="*/ 2589077 h 2589077"/>
              <a:gd name="connsiteX6" fmla="*/ 0 w 3168352"/>
              <a:gd name="connsiteY6" fmla="*/ 1292933 h 2589077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61207 w 3168352"/>
              <a:gd name="connsiteY3" fmla="*/ 142268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61207 w 3168352"/>
              <a:gd name="connsiteY3" fmla="*/ 142268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61207 w 3168352"/>
              <a:gd name="connsiteY3" fmla="*/ 142268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352" h="2697182">
                <a:moveTo>
                  <a:pt x="0" y="1401038"/>
                </a:moveTo>
                <a:cubicBezTo>
                  <a:pt x="348412" y="1157266"/>
                  <a:pt x="219387" y="403758"/>
                  <a:pt x="686058" y="108110"/>
                </a:cubicBezTo>
                <a:cubicBezTo>
                  <a:pt x="1158606" y="-244653"/>
                  <a:pt x="1344973" y="378920"/>
                  <a:pt x="1637940" y="377566"/>
                </a:cubicBezTo>
                <a:cubicBezTo>
                  <a:pt x="1933777" y="293394"/>
                  <a:pt x="2081381" y="-139397"/>
                  <a:pt x="2561207" y="142268"/>
                </a:cubicBezTo>
                <a:cubicBezTo>
                  <a:pt x="3210440" y="466110"/>
                  <a:pt x="2791466" y="1065835"/>
                  <a:pt x="3168352" y="1401038"/>
                </a:cubicBezTo>
                <a:lnTo>
                  <a:pt x="1584176" y="2697182"/>
                </a:lnTo>
                <a:lnTo>
                  <a:pt x="0" y="140103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535116" y="4067447"/>
            <a:ext cx="6840760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effectLst>
                  <a:reflection blurRad="6350" stA="55000" endA="50" endPos="85000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Autonomous Car</a:t>
            </a:r>
            <a:endParaRPr lang="en-US" altLang="ko-KR" sz="5400" b="1" cap="none" spc="0" dirty="0">
              <a:ln w="12700">
                <a:noFill/>
                <a:prstDash val="solid"/>
              </a:ln>
              <a:effectLst>
                <a:reflection blurRad="6350" stA="55000" endA="50" endPos="85000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91" y="110600"/>
            <a:ext cx="2742245" cy="1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2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다리꼴 8"/>
          <p:cNvSpPr/>
          <p:nvPr/>
        </p:nvSpPr>
        <p:spPr>
          <a:xfrm>
            <a:off x="1542213" y="1567700"/>
            <a:ext cx="5931067" cy="823286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자율주행 자동차란</a:t>
            </a:r>
            <a:r>
              <a:rPr lang="en-US" altLang="ko-KR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순서도: 순차적 액세스 저장소 2"/>
          <p:cNvSpPr/>
          <p:nvPr/>
        </p:nvSpPr>
        <p:spPr>
          <a:xfrm rot="4944741" flipV="1">
            <a:off x="1242042" y="1511291"/>
            <a:ext cx="936105" cy="936105"/>
          </a:xfrm>
          <a:prstGeom prst="flowChartMagneticTap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529568" y="1744241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2" name="사다리꼴 61"/>
          <p:cNvSpPr/>
          <p:nvPr/>
        </p:nvSpPr>
        <p:spPr>
          <a:xfrm>
            <a:off x="1542213" y="2708920"/>
            <a:ext cx="5931067" cy="823286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자율주행 자동차 발전 단계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3" name="순서도: 순차적 액세스 저장소 62"/>
          <p:cNvSpPr/>
          <p:nvPr/>
        </p:nvSpPr>
        <p:spPr>
          <a:xfrm rot="4944741" flipV="1">
            <a:off x="1242042" y="2652511"/>
            <a:ext cx="936105" cy="936105"/>
          </a:xfrm>
          <a:prstGeom prst="flowChartMagneticTap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29568" y="2885461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5" name="사다리꼴 64"/>
          <p:cNvSpPr/>
          <p:nvPr/>
        </p:nvSpPr>
        <p:spPr>
          <a:xfrm>
            <a:off x="1542213" y="3861048"/>
            <a:ext cx="5931067" cy="823286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자율주행 신차 판매 전망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6" name="순서도: 순차적 액세스 저장소 65"/>
          <p:cNvSpPr/>
          <p:nvPr/>
        </p:nvSpPr>
        <p:spPr>
          <a:xfrm rot="4944741" flipV="1">
            <a:off x="1242042" y="3804639"/>
            <a:ext cx="936105" cy="936105"/>
          </a:xfrm>
          <a:prstGeom prst="flowChartMagneticTap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29568" y="4037589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8" name="사다리꼴 67"/>
          <p:cNvSpPr/>
          <p:nvPr/>
        </p:nvSpPr>
        <p:spPr>
          <a:xfrm>
            <a:off x="1542213" y="5002268"/>
            <a:ext cx="5931067" cy="823286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자율주행 프로세스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9" name="순서도: 순차적 액세스 저장소 68"/>
          <p:cNvSpPr/>
          <p:nvPr/>
        </p:nvSpPr>
        <p:spPr>
          <a:xfrm rot="4944741" flipV="1">
            <a:off x="1242042" y="4945859"/>
            <a:ext cx="936105" cy="936105"/>
          </a:xfrm>
          <a:prstGeom prst="flowChartMagneticTap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29568" y="5178809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45" b="66928"/>
          <a:stretch/>
        </p:blipFill>
        <p:spPr>
          <a:xfrm>
            <a:off x="7617296" y="1772816"/>
            <a:ext cx="1800225" cy="18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자율주행 자동차란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2480" y="1412776"/>
            <a:ext cx="7410028" cy="21888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Autonomous car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It means a car that judges and controls the car itself without the driver controlling the brake, steering wheel, accelerator pedal, </a:t>
            </a:r>
            <a:r>
              <a:rPr lang="en-US" altLang="ko-KR" sz="2000" smtClean="0">
                <a:latin typeface="굴림" panose="020B0600000101010101" pitchFamily="50" charset="-127"/>
                <a:ea typeface="굴림" panose="020B0600000101010101" pitchFamily="50" charset="-127"/>
              </a:rPr>
              <a:t>etc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272480" y="3573016"/>
            <a:ext cx="8994204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자율주행 자동차</a:t>
            </a:r>
            <a:endParaRPr lang="en-US" altLang="ko-KR" sz="2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운전자가 차량을 조작하지 않아도 스스로 움직이는 자동차</a:t>
            </a:r>
            <a:endParaRPr lang="en-US" altLang="ko-KR" sz="2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운전자가 브레이크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핸들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가속 페달 등을 제어하지 않아도 자동차 스스로 판단과 제어를 하는 자동차를 의미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0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33320" y="1943801"/>
            <a:ext cx="1656184" cy="12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순서도: 지연 41"/>
          <p:cNvSpPr/>
          <p:nvPr/>
        </p:nvSpPr>
        <p:spPr>
          <a:xfrm flipH="1">
            <a:off x="733103" y="2324101"/>
            <a:ext cx="1296144" cy="1804988"/>
          </a:xfrm>
          <a:prstGeom prst="flowChartDela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기술</a:t>
            </a:r>
            <a:endParaRPr lang="en-US" altLang="ko-KR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</a:t>
            </a:r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계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자율주행 자동차 발전 단계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581499"/>
              </p:ext>
            </p:extLst>
          </p:nvPr>
        </p:nvGraphicFramePr>
        <p:xfrm>
          <a:off x="2048319" y="2326010"/>
          <a:ext cx="7410230" cy="3622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82046"/>
                <a:gridCol w="1482046"/>
                <a:gridCol w="1482046"/>
                <a:gridCol w="1482046"/>
                <a:gridCol w="1482046"/>
              </a:tblGrid>
              <a:tr h="905500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운전자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에게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위험경고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운전대 또는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페달 중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선택적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자동제어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운전대와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페달을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동시에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자동제어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제한된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조건에서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자율주행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발달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예정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  <a:tr h="9055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모든 상황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자율주행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  <a:tr h="905500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운전자 모든 제어 필수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운전자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제어 및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감시 필수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특정 상황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운전자 개입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필요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발달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예정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  <a:tr h="9055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목적지만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입력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배지 2"/>
          <p:cNvSpPr/>
          <p:nvPr/>
        </p:nvSpPr>
        <p:spPr>
          <a:xfrm>
            <a:off x="2046212" y="1604417"/>
            <a:ext cx="1466628" cy="720080"/>
          </a:xfrm>
          <a:prstGeom prst="plaqu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눈물 방울 8"/>
          <p:cNvSpPr/>
          <p:nvPr/>
        </p:nvSpPr>
        <p:spPr>
          <a:xfrm flipH="1">
            <a:off x="2046212" y="1604417"/>
            <a:ext cx="1466628" cy="720080"/>
          </a:xfrm>
          <a:prstGeom prst="teardrop">
            <a:avLst>
              <a:gd name="adj" fmla="val 35055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0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단계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1" name="배지 30"/>
          <p:cNvSpPr/>
          <p:nvPr/>
        </p:nvSpPr>
        <p:spPr>
          <a:xfrm>
            <a:off x="3512840" y="1604417"/>
            <a:ext cx="1466628" cy="720080"/>
          </a:xfrm>
          <a:prstGeom prst="plaqu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2" name="눈물 방울 31"/>
          <p:cNvSpPr/>
          <p:nvPr/>
        </p:nvSpPr>
        <p:spPr>
          <a:xfrm flipH="1">
            <a:off x="3512840" y="1604417"/>
            <a:ext cx="1466628" cy="720080"/>
          </a:xfrm>
          <a:prstGeom prst="teardrop">
            <a:avLst>
              <a:gd name="adj" fmla="val 35055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단계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3" name="배지 32"/>
          <p:cNvSpPr/>
          <p:nvPr/>
        </p:nvSpPr>
        <p:spPr>
          <a:xfrm>
            <a:off x="4982519" y="1604417"/>
            <a:ext cx="1466628" cy="720080"/>
          </a:xfrm>
          <a:prstGeom prst="plaqu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4" name="눈물 방울 33"/>
          <p:cNvSpPr/>
          <p:nvPr/>
        </p:nvSpPr>
        <p:spPr>
          <a:xfrm flipH="1">
            <a:off x="4982519" y="1604417"/>
            <a:ext cx="1466628" cy="720080"/>
          </a:xfrm>
          <a:prstGeom prst="teardrop">
            <a:avLst>
              <a:gd name="adj" fmla="val 35055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단계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5" name="배지 34"/>
          <p:cNvSpPr/>
          <p:nvPr/>
        </p:nvSpPr>
        <p:spPr>
          <a:xfrm>
            <a:off x="6449147" y="1604417"/>
            <a:ext cx="1495947" cy="720080"/>
          </a:xfrm>
          <a:prstGeom prst="plaqu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6" name="눈물 방울 35"/>
          <p:cNvSpPr/>
          <p:nvPr/>
        </p:nvSpPr>
        <p:spPr>
          <a:xfrm flipH="1">
            <a:off x="6449147" y="1604417"/>
            <a:ext cx="1495947" cy="720080"/>
          </a:xfrm>
          <a:prstGeom prst="teardrop">
            <a:avLst>
              <a:gd name="adj" fmla="val 35055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3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단계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7" name="배지 36"/>
          <p:cNvSpPr/>
          <p:nvPr/>
        </p:nvSpPr>
        <p:spPr>
          <a:xfrm>
            <a:off x="7945094" y="1604417"/>
            <a:ext cx="1498870" cy="720080"/>
          </a:xfrm>
          <a:prstGeom prst="plaqu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8" name="눈물 방울 37"/>
          <p:cNvSpPr/>
          <p:nvPr/>
        </p:nvSpPr>
        <p:spPr>
          <a:xfrm flipH="1">
            <a:off x="7945094" y="1604417"/>
            <a:ext cx="1498870" cy="720080"/>
          </a:xfrm>
          <a:prstGeom prst="teardrop">
            <a:avLst>
              <a:gd name="adj" fmla="val 35055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4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단계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7" name="순서도: 지연 16"/>
          <p:cNvSpPr/>
          <p:nvPr/>
        </p:nvSpPr>
        <p:spPr>
          <a:xfrm flipH="1">
            <a:off x="733103" y="4133850"/>
            <a:ext cx="1296144" cy="1811635"/>
          </a:xfrm>
          <a:prstGeom prst="flowChartDela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운전자</a:t>
            </a:r>
            <a:endParaRPr lang="en-US" altLang="ko-KR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개</a:t>
            </a:r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입</a:t>
            </a:r>
          </a:p>
        </p:txBody>
      </p:sp>
    </p:spTree>
    <p:extLst>
      <p:ext uri="{BB962C8B-B14F-4D97-AF65-F5344CB8AC3E}">
        <p14:creationId xmlns:p14="http://schemas.microsoft.com/office/powerpoint/2010/main" val="99036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8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278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139</Words>
  <Application>Microsoft Office PowerPoint</Application>
  <PresentationFormat>A4 용지(210x297mm)</PresentationFormat>
  <Paragraphs>61</Paragraphs>
  <Slides>6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자율주행 자동차란?</vt:lpstr>
      <vt:lpstr>자율주행 자동차 발전 단계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96</cp:revision>
  <dcterms:created xsi:type="dcterms:W3CDTF">2018-08-30T08:34:30Z</dcterms:created>
  <dcterms:modified xsi:type="dcterms:W3CDTF">2018-11-13T09:32:32Z</dcterms:modified>
</cp:coreProperties>
</file>