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80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F13F7-40D6-4CBC-B333-E016FFD22B70}" type="datetimeFigureOut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0A7BF3-480E-4EFB-8873-7BF1D2B2D73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8476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03ED-31AA-41F4-B190-67099904E48A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AC15B-EAC5-4A8D-A662-D194367355DB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1B1B4-E9AD-464C-BF2E-E39A858EE4F6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64301-5008-4C5B-BA7E-F4C240088579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십자형 6"/>
          <p:cNvSpPr/>
          <p:nvPr userDrawn="1"/>
        </p:nvSpPr>
        <p:spPr>
          <a:xfrm>
            <a:off x="0" y="620688"/>
            <a:ext cx="9906000" cy="576064"/>
          </a:xfrm>
          <a:prstGeom prst="plus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십자형 7"/>
          <p:cNvSpPr/>
          <p:nvPr userDrawn="1"/>
        </p:nvSpPr>
        <p:spPr>
          <a:xfrm>
            <a:off x="560512" y="0"/>
            <a:ext cx="8712968" cy="1196752"/>
          </a:xfrm>
          <a:prstGeom prst="plus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44624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9" name="그림 8" descr="로고1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0472" y="6312071"/>
            <a:ext cx="1307406" cy="4292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ADC1-55AE-4F77-BDB9-F4FE36B82CFB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A2389-3672-40F7-B235-9F14C82BB0E5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8A52-DC6A-41D3-87A2-65163BF3B6DE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0CC53-ACF3-4842-8C7B-AECDFB6CBBF1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5A2D-47E7-4704-822C-B4B054102F7A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B9F7-7F31-4757-89A7-2384C62A4301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32237-A7B5-401D-93BA-E6E33E96D12F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0AF1E-2F07-4BBA-A38A-6004971612D3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dministrator\Documents\ITQ\Picture\&#46041;&#50689;&#49345;.wm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 descr="로고1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04928" y="5733256"/>
            <a:ext cx="1944216" cy="638399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3944888" y="980728"/>
            <a:ext cx="5346972" cy="1800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Inverted">
              <a:avLst/>
            </a:prstTxWarp>
            <a:spAutoFit/>
          </a:bodyPr>
          <a:lstStyle/>
          <a:p>
            <a:pPr algn="ctr"/>
            <a:r>
              <a:rPr lang="en-US" altLang="ko-KR" sz="5400" b="1" smtClean="0">
                <a:ln w="12700">
                  <a:noFill/>
                  <a:prstDash val="solid"/>
                </a:ln>
                <a:effectLst>
                  <a:reflection blurRad="6350" stA="55000" endA="50" endPos="85000" dir="5400000" sy="-100000" algn="bl" rotWithShape="0"/>
                </a:effectLst>
                <a:latin typeface="돋움" pitchFamily="50" charset="-127"/>
                <a:ea typeface="돋움" pitchFamily="50" charset="-127"/>
              </a:rPr>
              <a:t>Decision-making</a:t>
            </a:r>
            <a:endParaRPr lang="en-US" altLang="ko-KR" sz="5400" b="1" cap="none" spc="0">
              <a:ln w="12700">
                <a:noFill/>
                <a:prstDash val="solid"/>
              </a:ln>
              <a:effectLst>
                <a:reflection blurRad="6350" stA="55000" endA="50" endPos="85000" dir="5400000" sy="-100000" algn="bl" rotWithShape="0"/>
              </a:effectLst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6" name="자유형 5"/>
          <p:cNvSpPr/>
          <p:nvPr/>
        </p:nvSpPr>
        <p:spPr bwMode="auto">
          <a:xfrm>
            <a:off x="444444" y="836712"/>
            <a:ext cx="1584176" cy="2448272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84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2400 h 10000"/>
              <a:gd name="connsiteX2" fmla="*/ 10000 w 10000"/>
              <a:gd name="connsiteY2" fmla="*/ 10000 h 10000"/>
              <a:gd name="connsiteX3" fmla="*/ 0 w 10000"/>
              <a:gd name="connsiteY3" fmla="*/ 8400 h 10000"/>
              <a:gd name="connsiteX4" fmla="*/ 0 w 10000"/>
              <a:gd name="connsiteY4" fmla="*/ 0 h 10000"/>
              <a:gd name="connsiteX0" fmla="*/ 0 w 10000"/>
              <a:gd name="connsiteY0" fmla="*/ 1388 h 11388"/>
              <a:gd name="connsiteX1" fmla="*/ 10000 w 10000"/>
              <a:gd name="connsiteY1" fmla="*/ 3788 h 11388"/>
              <a:gd name="connsiteX2" fmla="*/ 10000 w 10000"/>
              <a:gd name="connsiteY2" fmla="*/ 11388 h 11388"/>
              <a:gd name="connsiteX3" fmla="*/ 0 w 10000"/>
              <a:gd name="connsiteY3" fmla="*/ 9788 h 11388"/>
              <a:gd name="connsiteX4" fmla="*/ 0 w 10000"/>
              <a:gd name="connsiteY4" fmla="*/ 1388 h 11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1388">
                <a:moveTo>
                  <a:pt x="0" y="1388"/>
                </a:moveTo>
                <a:cubicBezTo>
                  <a:pt x="3494" y="0"/>
                  <a:pt x="6667" y="2988"/>
                  <a:pt x="10000" y="3788"/>
                </a:cubicBezTo>
                <a:lnTo>
                  <a:pt x="10000" y="11388"/>
                </a:lnTo>
                <a:lnTo>
                  <a:pt x="0" y="9788"/>
                </a:lnTo>
                <a:lnTo>
                  <a:pt x="0" y="1388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>
            <a:softEdge rad="63500"/>
          </a:effectLst>
        </p:spPr>
        <p:txBody>
          <a:bodyPr wrap="none" lIns="90000" tIns="46800" rIns="90000" bIns="46800" rtlCol="0" anchor="ctr"/>
          <a:lstStyle/>
          <a:p>
            <a:pPr algn="ctr"/>
            <a:endParaRPr lang="ko-KR" altLang="en-US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7" name="자유형 6"/>
          <p:cNvSpPr/>
          <p:nvPr/>
        </p:nvSpPr>
        <p:spPr bwMode="auto">
          <a:xfrm flipH="1">
            <a:off x="2000672" y="1880828"/>
            <a:ext cx="1584176" cy="2448272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84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2400 h 10000"/>
              <a:gd name="connsiteX2" fmla="*/ 10000 w 10000"/>
              <a:gd name="connsiteY2" fmla="*/ 10000 h 10000"/>
              <a:gd name="connsiteX3" fmla="*/ 0 w 10000"/>
              <a:gd name="connsiteY3" fmla="*/ 8400 h 10000"/>
              <a:gd name="connsiteX4" fmla="*/ 0 w 10000"/>
              <a:gd name="connsiteY4" fmla="*/ 0 h 10000"/>
              <a:gd name="connsiteX0" fmla="*/ 0 w 10000"/>
              <a:gd name="connsiteY0" fmla="*/ 1388 h 11388"/>
              <a:gd name="connsiteX1" fmla="*/ 10000 w 10000"/>
              <a:gd name="connsiteY1" fmla="*/ 3788 h 11388"/>
              <a:gd name="connsiteX2" fmla="*/ 10000 w 10000"/>
              <a:gd name="connsiteY2" fmla="*/ 11388 h 11388"/>
              <a:gd name="connsiteX3" fmla="*/ 0 w 10000"/>
              <a:gd name="connsiteY3" fmla="*/ 9788 h 11388"/>
              <a:gd name="connsiteX4" fmla="*/ 0 w 10000"/>
              <a:gd name="connsiteY4" fmla="*/ 1388 h 11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1388">
                <a:moveTo>
                  <a:pt x="0" y="1388"/>
                </a:moveTo>
                <a:cubicBezTo>
                  <a:pt x="3494" y="0"/>
                  <a:pt x="6667" y="2988"/>
                  <a:pt x="10000" y="3788"/>
                </a:cubicBezTo>
                <a:lnTo>
                  <a:pt x="10000" y="11388"/>
                </a:lnTo>
                <a:lnTo>
                  <a:pt x="0" y="9788"/>
                </a:lnTo>
                <a:lnTo>
                  <a:pt x="0" y="1388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>
            <a:softEdge rad="63500"/>
          </a:effectLst>
        </p:spPr>
        <p:txBody>
          <a:bodyPr wrap="none" lIns="90000" tIns="46800" rIns="90000" bIns="46800" rtlCol="0" anchor="ctr"/>
          <a:lstStyle/>
          <a:p>
            <a:pPr algn="ctr"/>
            <a:endParaRPr lang="ko-KR" altLang="en-US" dirty="0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2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목차</a:t>
            </a:r>
            <a:endParaRPr lang="ko-KR" altLang="en-US"/>
          </a:p>
        </p:txBody>
      </p:sp>
      <p:sp>
        <p:nvSpPr>
          <p:cNvPr id="14" name="사각형 설명선 13"/>
          <p:cNvSpPr/>
          <p:nvPr/>
        </p:nvSpPr>
        <p:spPr>
          <a:xfrm>
            <a:off x="1784648" y="2955388"/>
            <a:ext cx="5040560" cy="720000"/>
          </a:xfrm>
          <a:prstGeom prst="wedgeRectCallout">
            <a:avLst>
              <a:gd name="adj1" fmla="val 53173"/>
              <a:gd name="adj2" fmla="val -29493"/>
            </a:avLst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  <a:hlinkClick r:id="rId2" action="ppaction://hlinksldjump"/>
              </a:rPr>
              <a:t>의사결정 모델링</a:t>
            </a:r>
            <a:endParaRPr lang="ko-KR" altLang="en-US" sz="24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15" name="그림 14" descr="그림4.JPG"/>
          <p:cNvPicPr>
            <a:picLocks noChangeAspect="1"/>
          </p:cNvPicPr>
          <p:nvPr/>
        </p:nvPicPr>
        <p:blipFill>
          <a:blip r:embed="rId3" cstate="print"/>
          <a:srcRect l="7046" t="68471" r="60309" b="2503"/>
          <a:stretch>
            <a:fillRect/>
          </a:stretch>
        </p:blipFill>
        <p:spPr>
          <a:xfrm>
            <a:off x="7113240" y="3429000"/>
            <a:ext cx="1944216" cy="2251197"/>
          </a:xfrm>
          <a:prstGeom prst="rect">
            <a:avLst/>
          </a:prstGeom>
        </p:spPr>
      </p:pic>
      <p:sp>
        <p:nvSpPr>
          <p:cNvPr id="16" name="사각형 설명선 15"/>
          <p:cNvSpPr/>
          <p:nvPr/>
        </p:nvSpPr>
        <p:spPr>
          <a:xfrm>
            <a:off x="1784648" y="1844824"/>
            <a:ext cx="5040560" cy="720080"/>
          </a:xfrm>
          <a:prstGeom prst="wedgeRectCallout">
            <a:avLst>
              <a:gd name="adj1" fmla="val 53173"/>
              <a:gd name="adj2" fmla="val -29493"/>
            </a:avLst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의사결정</a:t>
            </a:r>
            <a:endParaRPr lang="ko-KR" altLang="en-US" sz="24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7" name="사각형 설명선 16"/>
          <p:cNvSpPr/>
          <p:nvPr/>
        </p:nvSpPr>
        <p:spPr>
          <a:xfrm>
            <a:off x="1784648" y="5104133"/>
            <a:ext cx="5040560" cy="720000"/>
          </a:xfrm>
          <a:prstGeom prst="wedgeRectCallout">
            <a:avLst>
              <a:gd name="adj1" fmla="val 53173"/>
              <a:gd name="adj2" fmla="val -29493"/>
            </a:avLst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불만 처리 의사결정 과정</a:t>
            </a:r>
            <a:endParaRPr lang="ko-KR" altLang="en-US" sz="24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8" name="사각형 설명선 17"/>
          <p:cNvSpPr/>
          <p:nvPr/>
        </p:nvSpPr>
        <p:spPr>
          <a:xfrm>
            <a:off x="1784648" y="3993569"/>
            <a:ext cx="5040560" cy="720000"/>
          </a:xfrm>
          <a:prstGeom prst="wedgeRectCallout">
            <a:avLst>
              <a:gd name="adj1" fmla="val 53173"/>
              <a:gd name="adj2" fmla="val -29493"/>
            </a:avLst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의사결정 모델링 적용</a:t>
            </a:r>
            <a:endParaRPr lang="ko-KR" altLang="en-US" sz="24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9" name="모서리가 접힌 도형 18"/>
          <p:cNvSpPr/>
          <p:nvPr/>
        </p:nvSpPr>
        <p:spPr>
          <a:xfrm rot="20880000">
            <a:off x="1280592" y="1844824"/>
            <a:ext cx="756000" cy="720000"/>
          </a:xfrm>
          <a:prstGeom prst="foldedCorner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0" name="모서리가 접힌 도형 19"/>
          <p:cNvSpPr/>
          <p:nvPr/>
        </p:nvSpPr>
        <p:spPr>
          <a:xfrm rot="20880000">
            <a:off x="1280592" y="2955367"/>
            <a:ext cx="756000" cy="720000"/>
          </a:xfrm>
          <a:prstGeom prst="foldedCorner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1" name="모서리가 접힌 도형 20"/>
          <p:cNvSpPr/>
          <p:nvPr/>
        </p:nvSpPr>
        <p:spPr>
          <a:xfrm rot="20880000">
            <a:off x="1280592" y="3993568"/>
            <a:ext cx="756000" cy="720000"/>
          </a:xfrm>
          <a:prstGeom prst="foldedCorner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2" name="모서리가 접힌 도형 21"/>
          <p:cNvSpPr/>
          <p:nvPr/>
        </p:nvSpPr>
        <p:spPr>
          <a:xfrm rot="20880000">
            <a:off x="1280592" y="5104132"/>
            <a:ext cx="756000" cy="720000"/>
          </a:xfrm>
          <a:prstGeom prst="foldedCorner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78094" y="1974031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1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78094" y="3084555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2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78094" y="4122735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3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78094" y="5233300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4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의사결정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44488" y="1340768"/>
            <a:ext cx="6977980" cy="218883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en-US" altLang="ko-KR" sz="2400" b="1" smtClean="0">
                <a:latin typeface="굴림" pitchFamily="50" charset="-127"/>
                <a:ea typeface="굴림" pitchFamily="50" charset="-127"/>
              </a:rPr>
              <a:t>Decision Analysis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2000" smtClean="0">
                <a:latin typeface="굴림" pitchFamily="50" charset="-127"/>
                <a:ea typeface="굴림" pitchFamily="50" charset="-127"/>
              </a:rPr>
              <a:t>Decision analysis is a prescriptive approach designed for normally intelligent people who want to think about some important problems</a:t>
            </a:r>
            <a:endParaRPr lang="ko-KR" altLang="en-US" sz="20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3</a:t>
            </a:fld>
            <a:endParaRPr lang="ko-KR" altLang="en-US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344488" y="3501008"/>
            <a:ext cx="8712968" cy="2664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u"/>
              <a:tabLst/>
              <a:defRPr/>
            </a:pPr>
            <a:r>
              <a:rPr lang="ko-KR" altLang="en-US" sz="2400" b="1" smtClean="0">
                <a:latin typeface="굴림" pitchFamily="50" charset="-127"/>
                <a:ea typeface="굴림" pitchFamily="50" charset="-127"/>
              </a:rPr>
              <a:t>의사결정이란</a:t>
            </a:r>
            <a:r>
              <a:rPr lang="en-US" altLang="ko-KR" sz="2400" b="1" smtClean="0">
                <a:latin typeface="굴림" pitchFamily="50" charset="-127"/>
                <a:ea typeface="굴림" pitchFamily="50" charset="-127"/>
              </a:rPr>
              <a:t>?</a:t>
            </a:r>
            <a:endParaRPr kumimoji="0" lang="en-US" altLang="ko-KR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굴림" pitchFamily="50" charset="-127"/>
              <a:ea typeface="굴림" pitchFamily="50" charset="-127"/>
            </a:endParaRPr>
          </a:p>
          <a:p>
            <a:pPr marL="742950" marR="0" lvl="1" indent="-28575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굴림" pitchFamily="50" charset="-127"/>
                <a:ea typeface="굴림" pitchFamily="50" charset="-127"/>
              </a:rPr>
              <a:t>어떤 목적을 달성하기 위해 몇 개의 행동집합에서 특정의 행동을 선택하는 과정</a:t>
            </a:r>
            <a:endParaRPr kumimoji="0" lang="en-US" altLang="ko-KR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굴림" pitchFamily="50" charset="-127"/>
              <a:ea typeface="굴림" pitchFamily="50" charset="-127"/>
            </a:endParaRPr>
          </a:p>
          <a:p>
            <a:pPr marL="742950" marR="0" lvl="1" indent="-28575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ko-KR" altLang="en-US" sz="2000" smtClean="0">
                <a:latin typeface="굴림" pitchFamily="50" charset="-127"/>
                <a:ea typeface="굴림" pitchFamily="50" charset="-127"/>
              </a:rPr>
              <a:t>기업의 소유자 또는 경영자가 기업 및 경영 상태 전반에 대한 방향을 결정하는 일</a:t>
            </a:r>
            <a:endParaRPr kumimoji="0" lang="ko-KR" alt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6" name="동영상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257256" y="1844824"/>
            <a:ext cx="19812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75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69</Words>
  <Application>Microsoft Office PowerPoint</Application>
  <PresentationFormat>A4 용지(210x297mm)</PresentationFormat>
  <Paragraphs>21</Paragraphs>
  <Slides>6</Slides>
  <Notes>0</Notes>
  <HiddenSlides>0</HiddenSlides>
  <MMClips>1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목차</vt:lpstr>
      <vt:lpstr>의사결정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YG</dc:creator>
  <cp:lastModifiedBy>kim</cp:lastModifiedBy>
  <cp:revision>15</cp:revision>
  <dcterms:created xsi:type="dcterms:W3CDTF">2015-01-20T05:21:08Z</dcterms:created>
  <dcterms:modified xsi:type="dcterms:W3CDTF">2016-09-23T05:44:30Z</dcterms:modified>
</cp:coreProperties>
</file>