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궁서" pitchFamily="18" charset="-127"/>
                <a:ea typeface="궁서" pitchFamily="18" charset="-127"/>
              </a:defRPr>
            </a:pPr>
            <a:r>
              <a:rPr lang="ko-KR" altLang="en-US" sz="2400" smtClean="0">
                <a:latin typeface="궁서" pitchFamily="18" charset="-127"/>
                <a:ea typeface="궁서" pitchFamily="18" charset="-127"/>
              </a:rPr>
              <a:t>사고에 의한 어린이 사망률</a:t>
            </a:r>
            <a:r>
              <a:rPr lang="en-US" altLang="ko-KR" sz="2400" smtClean="0">
                <a:latin typeface="궁서" pitchFamily="18" charset="-127"/>
                <a:ea typeface="궁서" pitchFamily="18" charset="-127"/>
              </a:rPr>
              <a:t>(%)</a:t>
            </a:r>
            <a:endParaRPr lang="ko-KR" altLang="en-US" sz="2400">
              <a:latin typeface="궁서" pitchFamily="18" charset="-127"/>
              <a:ea typeface="궁서" pitchFamily="18" charset="-127"/>
            </a:endParaRPr>
          </a:p>
        </c:rich>
      </c:tx>
      <c:layout/>
      <c:overlay val="0"/>
      <c:spPr>
        <a:solidFill>
          <a:schemeClr val="bg1"/>
        </a:solidFill>
        <a:ln>
          <a:solidFill>
            <a:schemeClr val="tx1"/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1-3세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2010년</c:v>
                </c:pt>
                <c:pt idx="1">
                  <c:v>2011년</c:v>
                </c:pt>
                <c:pt idx="2">
                  <c:v>2012년</c:v>
                </c:pt>
                <c:pt idx="3">
                  <c:v>2013년</c:v>
                </c:pt>
                <c:pt idx="4">
                  <c:v>2014년</c:v>
                </c:pt>
              </c:strCache>
            </c:strRef>
          </c:cat>
          <c:val>
            <c:numRef>
              <c:f>Sheet1!$B$2:$F$2</c:f>
              <c:numCache>
                <c:formatCode>0.0_ </c:formatCode>
                <c:ptCount val="5"/>
                <c:pt idx="0">
                  <c:v>19.3</c:v>
                </c:pt>
                <c:pt idx="1">
                  <c:v>20.8</c:v>
                </c:pt>
                <c:pt idx="2">
                  <c:v>16.100000000000001</c:v>
                </c:pt>
                <c:pt idx="3">
                  <c:v>13.5</c:v>
                </c:pt>
                <c:pt idx="4">
                  <c:v>11.7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656448"/>
        <c:axId val="99657984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4-7세</c:v>
                </c:pt>
              </c:strCache>
            </c:strRef>
          </c:tx>
          <c:cat>
            <c:strRef>
              <c:f>Sheet1!$B$1:$F$1</c:f>
              <c:strCache>
                <c:ptCount val="5"/>
                <c:pt idx="0">
                  <c:v>2010년</c:v>
                </c:pt>
                <c:pt idx="1">
                  <c:v>2011년</c:v>
                </c:pt>
                <c:pt idx="2">
                  <c:v>2012년</c:v>
                </c:pt>
                <c:pt idx="3">
                  <c:v>2013년</c:v>
                </c:pt>
                <c:pt idx="4">
                  <c:v>2014년</c:v>
                </c:pt>
              </c:strCache>
            </c:strRef>
          </c:cat>
          <c:val>
            <c:numRef>
              <c:f>Sheet1!$B$3:$F$3</c:f>
              <c:numCache>
                <c:formatCode>0.0_ </c:formatCode>
                <c:ptCount val="5"/>
                <c:pt idx="0">
                  <c:v>13.5</c:v>
                </c:pt>
                <c:pt idx="1">
                  <c:v>14.6</c:v>
                </c:pt>
                <c:pt idx="2">
                  <c:v>11</c:v>
                </c:pt>
                <c:pt idx="3">
                  <c:v>10.4</c:v>
                </c:pt>
                <c:pt idx="4">
                  <c:v>10.200000000000001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677696"/>
        <c:axId val="99676160"/>
      </c:lineChart>
      <c:catAx>
        <c:axId val="99656448"/>
        <c:scaling>
          <c:orientation val="minMax"/>
        </c:scaling>
        <c:delete val="0"/>
        <c:axPos val="b"/>
        <c:majorTickMark val="out"/>
        <c:minorTickMark val="none"/>
        <c:tickLblPos val="nextTo"/>
        <c:crossAx val="99657984"/>
        <c:crosses val="autoZero"/>
        <c:auto val="1"/>
        <c:lblAlgn val="ctr"/>
        <c:lblOffset val="100"/>
        <c:noMultiLvlLbl val="0"/>
      </c:catAx>
      <c:valAx>
        <c:axId val="99657984"/>
        <c:scaling>
          <c:orientation val="minMax"/>
          <c:max val="30"/>
        </c:scaling>
        <c:delete val="0"/>
        <c:axPos val="l"/>
        <c:numFmt formatCode="#,##0_);\(#,##0\)" sourceLinked="0"/>
        <c:majorTickMark val="out"/>
        <c:minorTickMark val="none"/>
        <c:tickLblPos val="nextTo"/>
        <c:crossAx val="99656448"/>
        <c:crosses val="autoZero"/>
        <c:crossBetween val="between"/>
        <c:majorUnit val="5"/>
      </c:valAx>
      <c:valAx>
        <c:axId val="99676160"/>
        <c:scaling>
          <c:orientation val="minMax"/>
          <c:max val="30"/>
        </c:scaling>
        <c:delete val="0"/>
        <c:axPos val="r"/>
        <c:numFmt formatCode="#,##0_);\(#,##0\)" sourceLinked="0"/>
        <c:majorTickMark val="out"/>
        <c:minorTickMark val="none"/>
        <c:tickLblPos val="nextTo"/>
        <c:crossAx val="99677696"/>
        <c:crosses val="max"/>
        <c:crossBetween val="between"/>
        <c:majorUnit val="5"/>
      </c:valAx>
      <c:catAx>
        <c:axId val="99677696"/>
        <c:scaling>
          <c:orientation val="minMax"/>
        </c:scaling>
        <c:delete val="1"/>
        <c:axPos val="b"/>
        <c:majorTickMark val="out"/>
        <c:minorTickMark val="none"/>
        <c:tickLblPos val="none"/>
        <c:crossAx val="99676160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</c:dTable>
      <c:spPr>
        <a:solidFill>
          <a:schemeClr val="bg1"/>
        </a:solidFill>
      </c:spPr>
    </c:plotArea>
    <c:plotVisOnly val="1"/>
    <c:dispBlanksAs val="gap"/>
    <c:showDLblsOverMax val="0"/>
  </c:chart>
  <c:spPr>
    <a:solidFill>
      <a:srgbClr val="FFFF00"/>
    </a:solidFill>
    <a:ln>
      <a:solidFill>
        <a:schemeClr val="tx1"/>
      </a:solidFill>
    </a:ln>
  </c:spPr>
  <c:txPr>
    <a:bodyPr/>
    <a:lstStyle/>
    <a:p>
      <a:pPr>
        <a:defRPr sz="1600">
          <a:solidFill>
            <a:schemeClr val="tx1"/>
          </a:solidFill>
          <a:latin typeface="돋움" pitchFamily="50" charset="-127"/>
          <a:ea typeface="돋움" pitchFamily="50" charset="-127"/>
        </a:defRPr>
      </a:pPr>
      <a:endParaRPr lang="ko-K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2E04AB-92CF-4AB8-8061-247191B9B1F3}" type="doc">
      <dgm:prSet loTypeId="urn:microsoft.com/office/officeart/2005/8/layout/arrow1" loCatId="process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pPr latinLnBrk="1"/>
          <a:endParaRPr lang="ko-KR" altLang="en-US"/>
        </a:p>
      </dgm:t>
    </dgm:pt>
    <dgm:pt modelId="{38F3F4E8-E2DE-43AB-BBA2-844F50B826ED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solidFill>
                <a:schemeClr val="tx1"/>
              </a:solidFill>
              <a:latin typeface="굴림" pitchFamily="50" charset="-127"/>
              <a:ea typeface="굴림" pitchFamily="50" charset="-127"/>
            </a:rPr>
            <a:t>안전</a:t>
          </a:r>
          <a:endParaRPr lang="ko-KR" altLang="en-US" sz="1800">
            <a:solidFill>
              <a:schemeClr val="tx1"/>
            </a:solidFill>
            <a:latin typeface="굴림" pitchFamily="50" charset="-127"/>
            <a:ea typeface="굴림" pitchFamily="50" charset="-127"/>
          </a:endParaRPr>
        </a:p>
      </dgm:t>
    </dgm:pt>
    <dgm:pt modelId="{F47D39EA-6ACF-4926-AC26-04652856BED9}" type="parTrans" cxnId="{5621139F-4A54-4A36-8E75-B2545110C955}">
      <dgm:prSet/>
      <dgm:spPr/>
      <dgm:t>
        <a:bodyPr/>
        <a:lstStyle/>
        <a:p>
          <a:pPr latinLnBrk="1"/>
          <a:endParaRPr lang="ko-KR" altLang="en-US" sz="1800">
            <a:solidFill>
              <a:schemeClr val="tx1"/>
            </a:solidFill>
            <a:latin typeface="굴림" pitchFamily="50" charset="-127"/>
            <a:ea typeface="굴림" pitchFamily="50" charset="-127"/>
          </a:endParaRPr>
        </a:p>
      </dgm:t>
    </dgm:pt>
    <dgm:pt modelId="{C8A41C1D-D354-4979-9C2E-17D2323A81ED}" type="sibTrans" cxnId="{5621139F-4A54-4A36-8E75-B2545110C955}">
      <dgm:prSet/>
      <dgm:spPr/>
      <dgm:t>
        <a:bodyPr/>
        <a:lstStyle/>
        <a:p>
          <a:pPr latinLnBrk="1"/>
          <a:endParaRPr lang="ko-KR" altLang="en-US" sz="1800">
            <a:solidFill>
              <a:schemeClr val="tx1"/>
            </a:solidFill>
            <a:latin typeface="굴림" pitchFamily="50" charset="-127"/>
            <a:ea typeface="굴림" pitchFamily="50" charset="-127"/>
          </a:endParaRPr>
        </a:p>
      </dgm:t>
    </dgm:pt>
    <dgm:pt modelId="{7F383F0F-0ACC-4D54-A828-3933D08BB268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solidFill>
                <a:schemeClr val="tx1"/>
              </a:solidFill>
              <a:latin typeface="굴림" pitchFamily="50" charset="-127"/>
              <a:ea typeface="굴림" pitchFamily="50" charset="-127"/>
            </a:rPr>
            <a:t>사고</a:t>
          </a:r>
          <a:endParaRPr lang="ko-KR" altLang="en-US" sz="1800">
            <a:solidFill>
              <a:schemeClr val="tx1"/>
            </a:solidFill>
            <a:latin typeface="굴림" pitchFamily="50" charset="-127"/>
            <a:ea typeface="굴림" pitchFamily="50" charset="-127"/>
          </a:endParaRPr>
        </a:p>
      </dgm:t>
    </dgm:pt>
    <dgm:pt modelId="{092BF876-5E4E-477A-9B53-FCA9974032D5}" type="parTrans" cxnId="{5E812008-A963-4C38-B47F-E731A0F6A8AA}">
      <dgm:prSet/>
      <dgm:spPr/>
      <dgm:t>
        <a:bodyPr/>
        <a:lstStyle/>
        <a:p>
          <a:pPr latinLnBrk="1"/>
          <a:endParaRPr lang="ko-KR" altLang="en-US" sz="1800">
            <a:solidFill>
              <a:schemeClr val="tx1"/>
            </a:solidFill>
            <a:latin typeface="굴림" pitchFamily="50" charset="-127"/>
            <a:ea typeface="굴림" pitchFamily="50" charset="-127"/>
          </a:endParaRPr>
        </a:p>
      </dgm:t>
    </dgm:pt>
    <dgm:pt modelId="{29CD28FB-0941-4EA4-8990-7FAD189F8849}" type="sibTrans" cxnId="{5E812008-A963-4C38-B47F-E731A0F6A8AA}">
      <dgm:prSet/>
      <dgm:spPr/>
      <dgm:t>
        <a:bodyPr/>
        <a:lstStyle/>
        <a:p>
          <a:pPr latinLnBrk="1"/>
          <a:endParaRPr lang="ko-KR" altLang="en-US" sz="1800">
            <a:solidFill>
              <a:schemeClr val="tx1"/>
            </a:solidFill>
            <a:latin typeface="굴림" pitchFamily="50" charset="-127"/>
            <a:ea typeface="굴림" pitchFamily="50" charset="-127"/>
          </a:endParaRPr>
        </a:p>
      </dgm:t>
    </dgm:pt>
    <dgm:pt modelId="{FD79DB20-37BA-4199-92CF-A4A0B09B2C67}" type="pres">
      <dgm:prSet presAssocID="{512E04AB-92CF-4AB8-8061-247191B9B1F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DA32359-0C30-40CA-B57C-5B216DF41A95}" type="pres">
      <dgm:prSet presAssocID="{38F3F4E8-E2DE-43AB-BBA2-844F50B826ED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16CEC08-26FD-46F4-9BE0-6DDA9369DFED}" type="pres">
      <dgm:prSet presAssocID="{7F383F0F-0ACC-4D54-A828-3933D08BB26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621139F-4A54-4A36-8E75-B2545110C955}" srcId="{512E04AB-92CF-4AB8-8061-247191B9B1F3}" destId="{38F3F4E8-E2DE-43AB-BBA2-844F50B826ED}" srcOrd="0" destOrd="0" parTransId="{F47D39EA-6ACF-4926-AC26-04652856BED9}" sibTransId="{C8A41C1D-D354-4979-9C2E-17D2323A81ED}"/>
    <dgm:cxn modelId="{77B4346A-ADB1-4385-AE74-5C1DEF724B32}" type="presOf" srcId="{512E04AB-92CF-4AB8-8061-247191B9B1F3}" destId="{FD79DB20-37BA-4199-92CF-A4A0B09B2C67}" srcOrd="0" destOrd="0" presId="urn:microsoft.com/office/officeart/2005/8/layout/arrow1"/>
    <dgm:cxn modelId="{179CBCE2-8124-4F13-AF29-EC256E811957}" type="presOf" srcId="{38F3F4E8-E2DE-43AB-BBA2-844F50B826ED}" destId="{ADA32359-0C30-40CA-B57C-5B216DF41A95}" srcOrd="0" destOrd="0" presId="urn:microsoft.com/office/officeart/2005/8/layout/arrow1"/>
    <dgm:cxn modelId="{5E812008-A963-4C38-B47F-E731A0F6A8AA}" srcId="{512E04AB-92CF-4AB8-8061-247191B9B1F3}" destId="{7F383F0F-0ACC-4D54-A828-3933D08BB268}" srcOrd="1" destOrd="0" parTransId="{092BF876-5E4E-477A-9B53-FCA9974032D5}" sibTransId="{29CD28FB-0941-4EA4-8990-7FAD189F8849}"/>
    <dgm:cxn modelId="{AB400B6E-C38F-4A8C-8B5F-916497A57AAD}" type="presOf" srcId="{7F383F0F-0ACC-4D54-A828-3933D08BB268}" destId="{E16CEC08-26FD-46F4-9BE0-6DDA9369DFED}" srcOrd="0" destOrd="0" presId="urn:microsoft.com/office/officeart/2005/8/layout/arrow1"/>
    <dgm:cxn modelId="{FA20E6BC-4FE9-4D7E-A081-AED2A79C305A}" type="presParOf" srcId="{FD79DB20-37BA-4199-92CF-A4A0B09B2C67}" destId="{ADA32359-0C30-40CA-B57C-5B216DF41A95}" srcOrd="0" destOrd="0" presId="urn:microsoft.com/office/officeart/2005/8/layout/arrow1"/>
    <dgm:cxn modelId="{BEC634C8-776F-40AD-83AB-6F7458BDA234}" type="presParOf" srcId="{FD79DB20-37BA-4199-92CF-A4A0B09B2C67}" destId="{E16CEC08-26FD-46F4-9BE0-6DDA9369DFED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70CA4B-AE6A-4650-97B4-FA55EB866C41}" type="doc">
      <dgm:prSet loTypeId="urn:microsoft.com/office/officeart/2005/8/layout/hChevron3" loCatId="process" qsTypeId="urn:microsoft.com/office/officeart/2005/8/quickstyle/3d3" qsCatId="3D" csTypeId="urn:microsoft.com/office/officeart/2005/8/colors/accent1_2" csCatId="accent1" phldr="1"/>
      <dgm:spPr/>
    </dgm:pt>
    <dgm:pt modelId="{10C018EF-C33E-484E-9DC7-99468036C925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시각이상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F378EA90-147F-4EE6-96BE-A39E7F22E16B}" type="parTrans" cxnId="{4C24AECF-C3E4-4F9B-95F7-4D7E3B0689D3}">
      <dgm:prSet/>
      <dgm:spPr/>
      <dgm:t>
        <a:bodyPr/>
        <a:lstStyle/>
        <a:p>
          <a:pPr latinLnBrk="1"/>
          <a:endParaRPr lang="ko-KR" altLang="en-US" sz="1800">
            <a:solidFill>
              <a:schemeClr val="tx1"/>
            </a:solidFill>
            <a:latin typeface="굴림" pitchFamily="50" charset="-127"/>
            <a:ea typeface="굴림" pitchFamily="50" charset="-127"/>
          </a:endParaRPr>
        </a:p>
      </dgm:t>
    </dgm:pt>
    <dgm:pt modelId="{2F6E600F-3F16-464A-B20B-31F927F73E55}" type="sibTrans" cxnId="{4C24AECF-C3E4-4F9B-95F7-4D7E3B0689D3}">
      <dgm:prSet/>
      <dgm:spPr/>
      <dgm:t>
        <a:bodyPr/>
        <a:lstStyle/>
        <a:p>
          <a:pPr latinLnBrk="1"/>
          <a:endParaRPr lang="ko-KR" altLang="en-US" sz="1800">
            <a:solidFill>
              <a:schemeClr val="tx1"/>
            </a:solidFill>
            <a:latin typeface="굴림" pitchFamily="50" charset="-127"/>
            <a:ea typeface="굴림" pitchFamily="50" charset="-127"/>
          </a:endParaRPr>
        </a:p>
      </dgm:t>
    </dgm:pt>
    <dgm:pt modelId="{3A21D228-86EB-4115-8D46-7A63319D16C5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청각이상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5E636B2C-F321-4D5C-B777-B3783643B756}" type="parTrans" cxnId="{BC051FA5-8996-4501-951C-3D481D95EF4C}">
      <dgm:prSet/>
      <dgm:spPr/>
      <dgm:t>
        <a:bodyPr/>
        <a:lstStyle/>
        <a:p>
          <a:pPr latinLnBrk="1"/>
          <a:endParaRPr lang="ko-KR" altLang="en-US" sz="1800">
            <a:solidFill>
              <a:schemeClr val="tx1"/>
            </a:solidFill>
            <a:latin typeface="굴림" pitchFamily="50" charset="-127"/>
            <a:ea typeface="굴림" pitchFamily="50" charset="-127"/>
          </a:endParaRPr>
        </a:p>
      </dgm:t>
    </dgm:pt>
    <dgm:pt modelId="{1B146233-49FB-4AC0-A394-2A7AD2CCA9FB}" type="sibTrans" cxnId="{BC051FA5-8996-4501-951C-3D481D95EF4C}">
      <dgm:prSet/>
      <dgm:spPr/>
      <dgm:t>
        <a:bodyPr/>
        <a:lstStyle/>
        <a:p>
          <a:pPr latinLnBrk="1"/>
          <a:endParaRPr lang="ko-KR" altLang="en-US" sz="1800">
            <a:solidFill>
              <a:schemeClr val="tx1"/>
            </a:solidFill>
            <a:latin typeface="굴림" pitchFamily="50" charset="-127"/>
            <a:ea typeface="굴림" pitchFamily="50" charset="-127"/>
          </a:endParaRPr>
        </a:p>
      </dgm:t>
    </dgm:pt>
    <dgm:pt modelId="{5135EC3A-3D07-4A55-8670-1B06A8C02BCB}" type="pres">
      <dgm:prSet presAssocID="{5770CA4B-AE6A-4650-97B4-FA55EB866C41}" presName="Name0" presStyleCnt="0">
        <dgm:presLayoutVars>
          <dgm:dir/>
          <dgm:resizeHandles val="exact"/>
        </dgm:presLayoutVars>
      </dgm:prSet>
      <dgm:spPr/>
    </dgm:pt>
    <dgm:pt modelId="{C3B45D88-FFE7-46AB-8119-75A71CD51645}" type="pres">
      <dgm:prSet presAssocID="{10C018EF-C33E-484E-9DC7-99468036C925}" presName="parTxOnly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7C7E29F-E0B0-45A2-BD82-DB1AB2DAA685}" type="pres">
      <dgm:prSet presAssocID="{2F6E600F-3F16-464A-B20B-31F927F73E55}" presName="parSpace" presStyleCnt="0"/>
      <dgm:spPr/>
    </dgm:pt>
    <dgm:pt modelId="{9FA59A72-9E14-4151-B09B-0F6D2F511208}" type="pres">
      <dgm:prSet presAssocID="{3A21D228-86EB-4115-8D46-7A63319D16C5}" presName="parTxOnly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4C24AECF-C3E4-4F9B-95F7-4D7E3B0689D3}" srcId="{5770CA4B-AE6A-4650-97B4-FA55EB866C41}" destId="{10C018EF-C33E-484E-9DC7-99468036C925}" srcOrd="0" destOrd="0" parTransId="{F378EA90-147F-4EE6-96BE-A39E7F22E16B}" sibTransId="{2F6E600F-3F16-464A-B20B-31F927F73E55}"/>
    <dgm:cxn modelId="{6421E807-4B86-4C60-BAD9-5AFD053C06A6}" type="presOf" srcId="{3A21D228-86EB-4115-8D46-7A63319D16C5}" destId="{9FA59A72-9E14-4151-B09B-0F6D2F511208}" srcOrd="0" destOrd="0" presId="urn:microsoft.com/office/officeart/2005/8/layout/hChevron3"/>
    <dgm:cxn modelId="{BC051FA5-8996-4501-951C-3D481D95EF4C}" srcId="{5770CA4B-AE6A-4650-97B4-FA55EB866C41}" destId="{3A21D228-86EB-4115-8D46-7A63319D16C5}" srcOrd="1" destOrd="0" parTransId="{5E636B2C-F321-4D5C-B777-B3783643B756}" sibTransId="{1B146233-49FB-4AC0-A394-2A7AD2CCA9FB}"/>
    <dgm:cxn modelId="{1404B7F0-3016-410E-A49C-C435F907B640}" type="presOf" srcId="{10C018EF-C33E-484E-9DC7-99468036C925}" destId="{C3B45D88-FFE7-46AB-8119-75A71CD51645}" srcOrd="0" destOrd="0" presId="urn:microsoft.com/office/officeart/2005/8/layout/hChevron3"/>
    <dgm:cxn modelId="{E0BA6260-6EDE-4DC5-BF16-8C6B6426E6C8}" type="presOf" srcId="{5770CA4B-AE6A-4650-97B4-FA55EB866C41}" destId="{5135EC3A-3D07-4A55-8670-1B06A8C02BCB}" srcOrd="0" destOrd="0" presId="urn:microsoft.com/office/officeart/2005/8/layout/hChevron3"/>
    <dgm:cxn modelId="{1F397AE1-0294-4B28-87AD-07A67774F4D2}" type="presParOf" srcId="{5135EC3A-3D07-4A55-8670-1B06A8C02BCB}" destId="{C3B45D88-FFE7-46AB-8119-75A71CD51645}" srcOrd="0" destOrd="0" presId="urn:microsoft.com/office/officeart/2005/8/layout/hChevron3"/>
    <dgm:cxn modelId="{F4AFD846-C2C8-4054-9BEF-2FE8FC447596}" type="presParOf" srcId="{5135EC3A-3D07-4A55-8670-1B06A8C02BCB}" destId="{D7C7E29F-E0B0-45A2-BD82-DB1AB2DAA685}" srcOrd="1" destOrd="0" presId="urn:microsoft.com/office/officeart/2005/8/layout/hChevron3"/>
    <dgm:cxn modelId="{61FB0936-9FFF-4D04-B2D4-5476404C9D26}" type="presParOf" srcId="{5135EC3A-3D07-4A55-8670-1B06A8C02BCB}" destId="{9FA59A72-9E14-4151-B09B-0F6D2F511208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32359-0C30-40CA-B57C-5B216DF41A95}">
      <dsp:nvSpPr>
        <dsp:cNvPr id="0" name=""/>
        <dsp:cNvSpPr/>
      </dsp:nvSpPr>
      <dsp:spPr>
        <a:xfrm rot="16200000">
          <a:off x="341" y="150"/>
          <a:ext cx="1048904" cy="1048904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solidFill>
                <a:schemeClr val="tx1"/>
              </a:solidFill>
              <a:latin typeface="굴림" pitchFamily="50" charset="-127"/>
              <a:ea typeface="굴림" pitchFamily="50" charset="-127"/>
            </a:rPr>
            <a:t>안전</a:t>
          </a:r>
          <a:endParaRPr lang="ko-KR" altLang="en-US" sz="1800" kern="1200">
            <a:solidFill>
              <a:schemeClr val="tx1"/>
            </a:solidFill>
            <a:latin typeface="굴림" pitchFamily="50" charset="-127"/>
            <a:ea typeface="굴림" pitchFamily="50" charset="-127"/>
          </a:endParaRPr>
        </a:p>
      </dsp:txBody>
      <dsp:txXfrm rot="5400000">
        <a:off x="183899" y="262376"/>
        <a:ext cx="865346" cy="524452"/>
      </dsp:txXfrm>
    </dsp:sp>
    <dsp:sp modelId="{E16CEC08-26FD-46F4-9BE0-6DDA9369DFED}">
      <dsp:nvSpPr>
        <dsp:cNvPr id="0" name=""/>
        <dsp:cNvSpPr/>
      </dsp:nvSpPr>
      <dsp:spPr>
        <a:xfrm rot="5400000">
          <a:off x="1532673" y="149"/>
          <a:ext cx="1048904" cy="1048904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solidFill>
                <a:schemeClr val="tx1"/>
              </a:solidFill>
              <a:latin typeface="굴림" pitchFamily="50" charset="-127"/>
              <a:ea typeface="굴림" pitchFamily="50" charset="-127"/>
            </a:rPr>
            <a:t>사고</a:t>
          </a:r>
          <a:endParaRPr lang="ko-KR" altLang="en-US" sz="1800" kern="1200">
            <a:solidFill>
              <a:schemeClr val="tx1"/>
            </a:solidFill>
            <a:latin typeface="굴림" pitchFamily="50" charset="-127"/>
            <a:ea typeface="굴림" pitchFamily="50" charset="-127"/>
          </a:endParaRPr>
        </a:p>
      </dsp:txBody>
      <dsp:txXfrm rot="-5400000">
        <a:off x="1532673" y="262375"/>
        <a:ext cx="865346" cy="5244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B45D88-FFE7-46AB-8119-75A71CD51645}">
      <dsp:nvSpPr>
        <dsp:cNvPr id="0" name=""/>
        <dsp:cNvSpPr/>
      </dsp:nvSpPr>
      <dsp:spPr>
        <a:xfrm>
          <a:off x="2362" y="0"/>
          <a:ext cx="1677561" cy="57606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시각이상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2362" y="0"/>
        <a:ext cx="1533545" cy="576063"/>
      </dsp:txXfrm>
    </dsp:sp>
    <dsp:sp modelId="{9FA59A72-9E14-4151-B09B-0F6D2F511208}">
      <dsp:nvSpPr>
        <dsp:cNvPr id="0" name=""/>
        <dsp:cNvSpPr/>
      </dsp:nvSpPr>
      <dsp:spPr>
        <a:xfrm>
          <a:off x="1344411" y="0"/>
          <a:ext cx="1677561" cy="5760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청각이상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1632443" y="0"/>
        <a:ext cx="1101498" cy="576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7758E-A0B7-4861-9BC2-E69F779731E9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F2522-9C54-463F-B0F0-C652C82591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177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FD20-64DD-4D19-814F-7BD4C92144B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1D12-0918-43BE-867F-2B86C39C2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26209-61D2-47AF-9AB0-04D97F18CF1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1D12-0918-43BE-867F-2B86C39C2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DE99-AD4E-4697-946D-2CD7EDD0ECD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1D12-0918-43BE-867F-2B86C39C2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FA28-C453-47D5-8B85-B3ABDDC637C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A41D12-0918-43BE-867F-2B86C39C256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오각형 6"/>
          <p:cNvSpPr/>
          <p:nvPr userDrawn="1"/>
        </p:nvSpPr>
        <p:spPr>
          <a:xfrm>
            <a:off x="0" y="0"/>
            <a:ext cx="9906000" cy="1196752"/>
          </a:xfrm>
          <a:prstGeom prst="homePlate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오각형 7"/>
          <p:cNvSpPr/>
          <p:nvPr userDrawn="1"/>
        </p:nvSpPr>
        <p:spPr>
          <a:xfrm>
            <a:off x="488504" y="0"/>
            <a:ext cx="9073008" cy="1196752"/>
          </a:xfrm>
          <a:prstGeom prst="homePlate">
            <a:avLst/>
          </a:prstGeom>
          <a:solidFill>
            <a:schemeClr val="bg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5252" y="30144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8168" y="6245612"/>
            <a:ext cx="1465709" cy="5420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94E4-37DE-4E52-9962-0BF74C49D55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1D12-0918-43BE-867F-2B86C39C2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51E5-EEEA-4710-9FA3-4C0FE499A396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1D12-0918-43BE-867F-2B86C39C2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5927-AB7E-4B79-BE6B-724128BE80F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1D12-0918-43BE-867F-2B86C39C2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98E0-A565-48EE-8E10-219904AAF88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1D12-0918-43BE-867F-2B86C39C2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F8E1-FA96-4AED-8063-62586419263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1D12-0918-43BE-867F-2B86C39C2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B9BE-23F1-4372-B10D-80C9425DEB9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1D12-0918-43BE-867F-2B86C39C2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CEC5D-E7B4-4ED1-A8D4-B629A6422AF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1D12-0918-43BE-867F-2B86C39C2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185C9-7162-49CA-A20E-57EEE96F59B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41D12-0918-43BE-867F-2B86C39C2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정오각형 30"/>
          <p:cNvSpPr/>
          <p:nvPr/>
        </p:nvSpPr>
        <p:spPr>
          <a:xfrm rot="540000" flipH="1">
            <a:off x="546966" y="3227518"/>
            <a:ext cx="4050000" cy="2307600"/>
          </a:xfrm>
          <a:custGeom>
            <a:avLst/>
            <a:gdLst>
              <a:gd name="connsiteX0" fmla="*/ 5 w 5169600"/>
              <a:gd name="connsiteY0" fmla="*/ 1047626 h 2742727"/>
              <a:gd name="connsiteX1" fmla="*/ 2584800 w 5169600"/>
              <a:gd name="connsiteY1" fmla="*/ 0 h 2742727"/>
              <a:gd name="connsiteX2" fmla="*/ 5169595 w 5169600"/>
              <a:gd name="connsiteY2" fmla="*/ 1047626 h 2742727"/>
              <a:gd name="connsiteX3" fmla="*/ 4182291 w 5169600"/>
              <a:gd name="connsiteY3" fmla="*/ 2742720 h 2742727"/>
              <a:gd name="connsiteX4" fmla="*/ 987309 w 5169600"/>
              <a:gd name="connsiteY4" fmla="*/ 2742720 h 2742727"/>
              <a:gd name="connsiteX5" fmla="*/ 5 w 5169600"/>
              <a:gd name="connsiteY5" fmla="*/ 1047626 h 2742727"/>
              <a:gd name="connsiteX0" fmla="*/ 0 w 5169590"/>
              <a:gd name="connsiteY0" fmla="*/ 938663 h 2633757"/>
              <a:gd name="connsiteX1" fmla="*/ 2729012 w 5169590"/>
              <a:gd name="connsiteY1" fmla="*/ 0 h 2633757"/>
              <a:gd name="connsiteX2" fmla="*/ 5169590 w 5169590"/>
              <a:gd name="connsiteY2" fmla="*/ 938663 h 2633757"/>
              <a:gd name="connsiteX3" fmla="*/ 4182286 w 5169590"/>
              <a:gd name="connsiteY3" fmla="*/ 2633757 h 2633757"/>
              <a:gd name="connsiteX4" fmla="*/ 987304 w 5169590"/>
              <a:gd name="connsiteY4" fmla="*/ 2633757 h 2633757"/>
              <a:gd name="connsiteX5" fmla="*/ 0 w 5169590"/>
              <a:gd name="connsiteY5" fmla="*/ 938663 h 2633757"/>
              <a:gd name="connsiteX0" fmla="*/ 0 w 4380303"/>
              <a:gd name="connsiteY0" fmla="*/ 1052908 h 2633757"/>
              <a:gd name="connsiteX1" fmla="*/ 1939725 w 4380303"/>
              <a:gd name="connsiteY1" fmla="*/ 0 h 2633757"/>
              <a:gd name="connsiteX2" fmla="*/ 4380303 w 4380303"/>
              <a:gd name="connsiteY2" fmla="*/ 938663 h 2633757"/>
              <a:gd name="connsiteX3" fmla="*/ 3392999 w 4380303"/>
              <a:gd name="connsiteY3" fmla="*/ 2633757 h 2633757"/>
              <a:gd name="connsiteX4" fmla="*/ 198017 w 4380303"/>
              <a:gd name="connsiteY4" fmla="*/ 2633757 h 2633757"/>
              <a:gd name="connsiteX5" fmla="*/ 0 w 4380303"/>
              <a:gd name="connsiteY5" fmla="*/ 1052908 h 2633757"/>
              <a:gd name="connsiteX0" fmla="*/ 618830 w 4999133"/>
              <a:gd name="connsiteY0" fmla="*/ 1052908 h 2633757"/>
              <a:gd name="connsiteX1" fmla="*/ 2558555 w 4999133"/>
              <a:gd name="connsiteY1" fmla="*/ 0 h 2633757"/>
              <a:gd name="connsiteX2" fmla="*/ 4999133 w 4999133"/>
              <a:gd name="connsiteY2" fmla="*/ 938663 h 2633757"/>
              <a:gd name="connsiteX3" fmla="*/ 4011829 w 4999133"/>
              <a:gd name="connsiteY3" fmla="*/ 2633757 h 2633757"/>
              <a:gd name="connsiteX4" fmla="*/ 0 w 4999133"/>
              <a:gd name="connsiteY4" fmla="*/ 2353669 h 2633757"/>
              <a:gd name="connsiteX5" fmla="*/ 618830 w 4999133"/>
              <a:gd name="connsiteY5" fmla="*/ 1052908 h 2633757"/>
              <a:gd name="connsiteX0" fmla="*/ 618830 w 4374447"/>
              <a:gd name="connsiteY0" fmla="*/ 1052908 h 2633757"/>
              <a:gd name="connsiteX1" fmla="*/ 2558555 w 4374447"/>
              <a:gd name="connsiteY1" fmla="*/ 0 h 2633757"/>
              <a:gd name="connsiteX2" fmla="*/ 4374447 w 4374447"/>
              <a:gd name="connsiteY2" fmla="*/ 1076554 h 2633757"/>
              <a:gd name="connsiteX3" fmla="*/ 4011829 w 4374447"/>
              <a:gd name="connsiteY3" fmla="*/ 2633757 h 2633757"/>
              <a:gd name="connsiteX4" fmla="*/ 0 w 4374447"/>
              <a:gd name="connsiteY4" fmla="*/ 2353669 h 2633757"/>
              <a:gd name="connsiteX5" fmla="*/ 618830 w 4374447"/>
              <a:gd name="connsiteY5" fmla="*/ 1052908 h 2633757"/>
              <a:gd name="connsiteX0" fmla="*/ 618830 w 5030685"/>
              <a:gd name="connsiteY0" fmla="*/ 1052908 h 2386055"/>
              <a:gd name="connsiteX1" fmla="*/ 2558555 w 5030685"/>
              <a:gd name="connsiteY1" fmla="*/ 0 h 2386055"/>
              <a:gd name="connsiteX2" fmla="*/ 4374447 w 5030685"/>
              <a:gd name="connsiteY2" fmla="*/ 1076554 h 2386055"/>
              <a:gd name="connsiteX3" fmla="*/ 5030685 w 5030685"/>
              <a:gd name="connsiteY3" fmla="*/ 2386055 h 2386055"/>
              <a:gd name="connsiteX4" fmla="*/ 0 w 5030685"/>
              <a:gd name="connsiteY4" fmla="*/ 2353669 h 2386055"/>
              <a:gd name="connsiteX5" fmla="*/ 618830 w 5030685"/>
              <a:gd name="connsiteY5" fmla="*/ 1052908 h 2386055"/>
              <a:gd name="connsiteX0" fmla="*/ 618830 w 5030685"/>
              <a:gd name="connsiteY0" fmla="*/ 1052908 h 2662888"/>
              <a:gd name="connsiteX1" fmla="*/ 2558555 w 5030685"/>
              <a:gd name="connsiteY1" fmla="*/ 0 h 2662888"/>
              <a:gd name="connsiteX2" fmla="*/ 4374447 w 5030685"/>
              <a:gd name="connsiteY2" fmla="*/ 1076554 h 2662888"/>
              <a:gd name="connsiteX3" fmla="*/ 5030685 w 5030685"/>
              <a:gd name="connsiteY3" fmla="*/ 2386055 h 2662888"/>
              <a:gd name="connsiteX4" fmla="*/ 0 w 5030685"/>
              <a:gd name="connsiteY4" fmla="*/ 2353669 h 2662888"/>
              <a:gd name="connsiteX5" fmla="*/ 618830 w 5030685"/>
              <a:gd name="connsiteY5" fmla="*/ 1052908 h 2662888"/>
              <a:gd name="connsiteX0" fmla="*/ 618830 w 5030685"/>
              <a:gd name="connsiteY0" fmla="*/ 1052908 h 2812197"/>
              <a:gd name="connsiteX1" fmla="*/ 2558555 w 5030685"/>
              <a:gd name="connsiteY1" fmla="*/ 0 h 2812197"/>
              <a:gd name="connsiteX2" fmla="*/ 4374447 w 5030685"/>
              <a:gd name="connsiteY2" fmla="*/ 1076554 h 2812197"/>
              <a:gd name="connsiteX3" fmla="*/ 5030685 w 5030685"/>
              <a:gd name="connsiteY3" fmla="*/ 2386055 h 2812197"/>
              <a:gd name="connsiteX4" fmla="*/ 0 w 5030685"/>
              <a:gd name="connsiteY4" fmla="*/ 2353669 h 2812197"/>
              <a:gd name="connsiteX5" fmla="*/ 618830 w 5030685"/>
              <a:gd name="connsiteY5" fmla="*/ 1052908 h 2812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0685" h="2812197">
                <a:moveTo>
                  <a:pt x="618830" y="1052908"/>
                </a:moveTo>
                <a:lnTo>
                  <a:pt x="2558555" y="0"/>
                </a:lnTo>
                <a:lnTo>
                  <a:pt x="4374447" y="1076554"/>
                </a:lnTo>
                <a:lnTo>
                  <a:pt x="5030685" y="2386055"/>
                </a:lnTo>
                <a:cubicBezTo>
                  <a:pt x="3349128" y="2880481"/>
                  <a:pt x="1904312" y="3035624"/>
                  <a:pt x="0" y="2353669"/>
                </a:cubicBezTo>
                <a:lnTo>
                  <a:pt x="618830" y="1052908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정오각형 30"/>
          <p:cNvSpPr/>
          <p:nvPr/>
        </p:nvSpPr>
        <p:spPr>
          <a:xfrm rot="21060000">
            <a:off x="4269824" y="2668343"/>
            <a:ext cx="5030685" cy="2812197"/>
          </a:xfrm>
          <a:custGeom>
            <a:avLst/>
            <a:gdLst>
              <a:gd name="connsiteX0" fmla="*/ 5 w 5169600"/>
              <a:gd name="connsiteY0" fmla="*/ 1047626 h 2742727"/>
              <a:gd name="connsiteX1" fmla="*/ 2584800 w 5169600"/>
              <a:gd name="connsiteY1" fmla="*/ 0 h 2742727"/>
              <a:gd name="connsiteX2" fmla="*/ 5169595 w 5169600"/>
              <a:gd name="connsiteY2" fmla="*/ 1047626 h 2742727"/>
              <a:gd name="connsiteX3" fmla="*/ 4182291 w 5169600"/>
              <a:gd name="connsiteY3" fmla="*/ 2742720 h 2742727"/>
              <a:gd name="connsiteX4" fmla="*/ 987309 w 5169600"/>
              <a:gd name="connsiteY4" fmla="*/ 2742720 h 2742727"/>
              <a:gd name="connsiteX5" fmla="*/ 5 w 5169600"/>
              <a:gd name="connsiteY5" fmla="*/ 1047626 h 2742727"/>
              <a:gd name="connsiteX0" fmla="*/ 0 w 5169590"/>
              <a:gd name="connsiteY0" fmla="*/ 938663 h 2633757"/>
              <a:gd name="connsiteX1" fmla="*/ 2729012 w 5169590"/>
              <a:gd name="connsiteY1" fmla="*/ 0 h 2633757"/>
              <a:gd name="connsiteX2" fmla="*/ 5169590 w 5169590"/>
              <a:gd name="connsiteY2" fmla="*/ 938663 h 2633757"/>
              <a:gd name="connsiteX3" fmla="*/ 4182286 w 5169590"/>
              <a:gd name="connsiteY3" fmla="*/ 2633757 h 2633757"/>
              <a:gd name="connsiteX4" fmla="*/ 987304 w 5169590"/>
              <a:gd name="connsiteY4" fmla="*/ 2633757 h 2633757"/>
              <a:gd name="connsiteX5" fmla="*/ 0 w 5169590"/>
              <a:gd name="connsiteY5" fmla="*/ 938663 h 2633757"/>
              <a:gd name="connsiteX0" fmla="*/ 0 w 4380303"/>
              <a:gd name="connsiteY0" fmla="*/ 1052908 h 2633757"/>
              <a:gd name="connsiteX1" fmla="*/ 1939725 w 4380303"/>
              <a:gd name="connsiteY1" fmla="*/ 0 h 2633757"/>
              <a:gd name="connsiteX2" fmla="*/ 4380303 w 4380303"/>
              <a:gd name="connsiteY2" fmla="*/ 938663 h 2633757"/>
              <a:gd name="connsiteX3" fmla="*/ 3392999 w 4380303"/>
              <a:gd name="connsiteY3" fmla="*/ 2633757 h 2633757"/>
              <a:gd name="connsiteX4" fmla="*/ 198017 w 4380303"/>
              <a:gd name="connsiteY4" fmla="*/ 2633757 h 2633757"/>
              <a:gd name="connsiteX5" fmla="*/ 0 w 4380303"/>
              <a:gd name="connsiteY5" fmla="*/ 1052908 h 2633757"/>
              <a:gd name="connsiteX0" fmla="*/ 618830 w 4999133"/>
              <a:gd name="connsiteY0" fmla="*/ 1052908 h 2633757"/>
              <a:gd name="connsiteX1" fmla="*/ 2558555 w 4999133"/>
              <a:gd name="connsiteY1" fmla="*/ 0 h 2633757"/>
              <a:gd name="connsiteX2" fmla="*/ 4999133 w 4999133"/>
              <a:gd name="connsiteY2" fmla="*/ 938663 h 2633757"/>
              <a:gd name="connsiteX3" fmla="*/ 4011829 w 4999133"/>
              <a:gd name="connsiteY3" fmla="*/ 2633757 h 2633757"/>
              <a:gd name="connsiteX4" fmla="*/ 0 w 4999133"/>
              <a:gd name="connsiteY4" fmla="*/ 2353669 h 2633757"/>
              <a:gd name="connsiteX5" fmla="*/ 618830 w 4999133"/>
              <a:gd name="connsiteY5" fmla="*/ 1052908 h 2633757"/>
              <a:gd name="connsiteX0" fmla="*/ 618830 w 4374447"/>
              <a:gd name="connsiteY0" fmla="*/ 1052908 h 2633757"/>
              <a:gd name="connsiteX1" fmla="*/ 2558555 w 4374447"/>
              <a:gd name="connsiteY1" fmla="*/ 0 h 2633757"/>
              <a:gd name="connsiteX2" fmla="*/ 4374447 w 4374447"/>
              <a:gd name="connsiteY2" fmla="*/ 1076554 h 2633757"/>
              <a:gd name="connsiteX3" fmla="*/ 4011829 w 4374447"/>
              <a:gd name="connsiteY3" fmla="*/ 2633757 h 2633757"/>
              <a:gd name="connsiteX4" fmla="*/ 0 w 4374447"/>
              <a:gd name="connsiteY4" fmla="*/ 2353669 h 2633757"/>
              <a:gd name="connsiteX5" fmla="*/ 618830 w 4374447"/>
              <a:gd name="connsiteY5" fmla="*/ 1052908 h 2633757"/>
              <a:gd name="connsiteX0" fmla="*/ 618830 w 5030685"/>
              <a:gd name="connsiteY0" fmla="*/ 1052908 h 2386055"/>
              <a:gd name="connsiteX1" fmla="*/ 2558555 w 5030685"/>
              <a:gd name="connsiteY1" fmla="*/ 0 h 2386055"/>
              <a:gd name="connsiteX2" fmla="*/ 4374447 w 5030685"/>
              <a:gd name="connsiteY2" fmla="*/ 1076554 h 2386055"/>
              <a:gd name="connsiteX3" fmla="*/ 5030685 w 5030685"/>
              <a:gd name="connsiteY3" fmla="*/ 2386055 h 2386055"/>
              <a:gd name="connsiteX4" fmla="*/ 0 w 5030685"/>
              <a:gd name="connsiteY4" fmla="*/ 2353669 h 2386055"/>
              <a:gd name="connsiteX5" fmla="*/ 618830 w 5030685"/>
              <a:gd name="connsiteY5" fmla="*/ 1052908 h 2386055"/>
              <a:gd name="connsiteX0" fmla="*/ 618830 w 5030685"/>
              <a:gd name="connsiteY0" fmla="*/ 1052908 h 2662888"/>
              <a:gd name="connsiteX1" fmla="*/ 2558555 w 5030685"/>
              <a:gd name="connsiteY1" fmla="*/ 0 h 2662888"/>
              <a:gd name="connsiteX2" fmla="*/ 4374447 w 5030685"/>
              <a:gd name="connsiteY2" fmla="*/ 1076554 h 2662888"/>
              <a:gd name="connsiteX3" fmla="*/ 5030685 w 5030685"/>
              <a:gd name="connsiteY3" fmla="*/ 2386055 h 2662888"/>
              <a:gd name="connsiteX4" fmla="*/ 0 w 5030685"/>
              <a:gd name="connsiteY4" fmla="*/ 2353669 h 2662888"/>
              <a:gd name="connsiteX5" fmla="*/ 618830 w 5030685"/>
              <a:gd name="connsiteY5" fmla="*/ 1052908 h 2662888"/>
              <a:gd name="connsiteX0" fmla="*/ 618830 w 5030685"/>
              <a:gd name="connsiteY0" fmla="*/ 1052908 h 2812197"/>
              <a:gd name="connsiteX1" fmla="*/ 2558555 w 5030685"/>
              <a:gd name="connsiteY1" fmla="*/ 0 h 2812197"/>
              <a:gd name="connsiteX2" fmla="*/ 4374447 w 5030685"/>
              <a:gd name="connsiteY2" fmla="*/ 1076554 h 2812197"/>
              <a:gd name="connsiteX3" fmla="*/ 5030685 w 5030685"/>
              <a:gd name="connsiteY3" fmla="*/ 2386055 h 2812197"/>
              <a:gd name="connsiteX4" fmla="*/ 0 w 5030685"/>
              <a:gd name="connsiteY4" fmla="*/ 2353669 h 2812197"/>
              <a:gd name="connsiteX5" fmla="*/ 618830 w 5030685"/>
              <a:gd name="connsiteY5" fmla="*/ 1052908 h 2812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30685" h="2812197">
                <a:moveTo>
                  <a:pt x="618830" y="1052908"/>
                </a:moveTo>
                <a:lnTo>
                  <a:pt x="2558555" y="0"/>
                </a:lnTo>
                <a:lnTo>
                  <a:pt x="4374447" y="1076554"/>
                </a:lnTo>
                <a:lnTo>
                  <a:pt x="5030685" y="2386055"/>
                </a:lnTo>
                <a:cubicBezTo>
                  <a:pt x="3349128" y="2880481"/>
                  <a:pt x="1904312" y="3035624"/>
                  <a:pt x="0" y="2353669"/>
                </a:cubicBezTo>
                <a:lnTo>
                  <a:pt x="618830" y="1052908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463158" y="1052736"/>
            <a:ext cx="4248472" cy="158417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dirty="0" smtClean="0">
                <a:ln w="12700">
                  <a:noFill/>
                  <a:prstDash val="solid"/>
                </a:ln>
                <a:effectLst>
                  <a:reflection blurRad="6350" stA="55000" endA="300" endPos="45500" dir="5400000" sy="-100000" algn="bl" rotWithShape="0"/>
                </a:effectLst>
                <a:latin typeface="굴림" pitchFamily="50" charset="-127"/>
                <a:ea typeface="굴림" pitchFamily="50" charset="-127"/>
              </a:rPr>
              <a:t>Child Health</a:t>
            </a:r>
            <a:endParaRPr lang="en-US" altLang="ko-KR" sz="5400" b="1" cap="none" spc="0" dirty="0">
              <a:ln w="12700">
                <a:noFill/>
                <a:prstDash val="solid"/>
              </a:ln>
              <a:effectLst>
                <a:reflection blurRad="6350" stA="55000" endA="300" endPos="45500" dir="5400000" sy="-100000" algn="bl" rotWithShape="0"/>
              </a:effectLst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7" name="그림 6" descr="로고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29264" y="5661248"/>
            <a:ext cx="2236483" cy="8271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</a:t>
            </a:r>
            <a:r>
              <a:rPr lang="ko-KR" altLang="en-US"/>
              <a:t>차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1D12-0918-43BE-867F-2B86C39C256A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5" name="모서리가 접힌 도형 4"/>
          <p:cNvSpPr/>
          <p:nvPr/>
        </p:nvSpPr>
        <p:spPr>
          <a:xfrm>
            <a:off x="1784648" y="1700808"/>
            <a:ext cx="5328592" cy="720080"/>
          </a:xfrm>
          <a:prstGeom prst="foldedCorner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영유아 건강검진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" name="모서리가 접힌 도형 6"/>
          <p:cNvSpPr/>
          <p:nvPr/>
        </p:nvSpPr>
        <p:spPr>
          <a:xfrm>
            <a:off x="1784648" y="2852936"/>
            <a:ext cx="5328592" cy="720080"/>
          </a:xfrm>
          <a:prstGeom prst="foldedCorner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건강검진 결과 판정기준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9" name="모서리가 접힌 도형 8"/>
          <p:cNvSpPr/>
          <p:nvPr/>
        </p:nvSpPr>
        <p:spPr>
          <a:xfrm>
            <a:off x="1784648" y="3933056"/>
            <a:ext cx="5328592" cy="720080"/>
          </a:xfrm>
          <a:prstGeom prst="foldedCorner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  <a:hlinkClick r:id="rId2" action="ppaction://hlinksldjump"/>
              </a:rPr>
              <a:t>사고에 의한 어린이 사망률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1" name="모서리가 접힌 도형 10"/>
          <p:cNvSpPr/>
          <p:nvPr/>
        </p:nvSpPr>
        <p:spPr>
          <a:xfrm>
            <a:off x="1784648" y="5085184"/>
            <a:ext cx="5328592" cy="720080"/>
          </a:xfrm>
          <a:prstGeom prst="foldedCorner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영유아 검진 항목</a:t>
            </a:r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13" name="그림 12" descr="그림4.JPG"/>
          <p:cNvPicPr>
            <a:picLocks noChangeAspect="1"/>
          </p:cNvPicPr>
          <p:nvPr/>
        </p:nvPicPr>
        <p:blipFill>
          <a:blip r:embed="rId3" cstate="print"/>
          <a:srcRect l="55154" t="3823" r="3610" b="67152"/>
          <a:stretch>
            <a:fillRect/>
          </a:stretch>
        </p:blipFill>
        <p:spPr>
          <a:xfrm>
            <a:off x="7257256" y="2924944"/>
            <a:ext cx="1885300" cy="1728192"/>
          </a:xfrm>
          <a:prstGeom prst="rect">
            <a:avLst/>
          </a:prstGeom>
        </p:spPr>
      </p:pic>
      <p:sp>
        <p:nvSpPr>
          <p:cNvPr id="3" name="원통 2"/>
          <p:cNvSpPr/>
          <p:nvPr/>
        </p:nvSpPr>
        <p:spPr>
          <a:xfrm rot="20760000">
            <a:off x="1352600" y="1664848"/>
            <a:ext cx="864096" cy="792000"/>
          </a:xfrm>
          <a:prstGeom prst="can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4" name="원통 13"/>
          <p:cNvSpPr/>
          <p:nvPr/>
        </p:nvSpPr>
        <p:spPr>
          <a:xfrm rot="20760000">
            <a:off x="1352601" y="2816975"/>
            <a:ext cx="864096" cy="792000"/>
          </a:xfrm>
          <a:prstGeom prst="can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5" name="원통 14"/>
          <p:cNvSpPr/>
          <p:nvPr/>
        </p:nvSpPr>
        <p:spPr>
          <a:xfrm rot="20760000">
            <a:off x="1352601" y="3897096"/>
            <a:ext cx="864096" cy="792000"/>
          </a:xfrm>
          <a:prstGeom prst="can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6" name="원통 15"/>
          <p:cNvSpPr/>
          <p:nvPr/>
        </p:nvSpPr>
        <p:spPr>
          <a:xfrm rot="20760000">
            <a:off x="1352601" y="5049224"/>
            <a:ext cx="864096" cy="792000"/>
          </a:xfrm>
          <a:prstGeom prst="can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02547" y="183001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1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02547" y="2982143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2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02547" y="4062263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3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02547" y="5214391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돋움" pitchFamily="50" charset="-127"/>
                <a:ea typeface="돋움" pitchFamily="50" charset="-127"/>
              </a:rPr>
              <a:t>4</a:t>
            </a:r>
            <a:endParaRPr lang="ko-KR" altLang="en-US" sz="2400" dirty="0"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영유아 건강검진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0" y="1600201"/>
            <a:ext cx="5969868" cy="211683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ko-KR" sz="2400" b="1" smtClean="0">
                <a:latin typeface="굴림" pitchFamily="50" charset="-127"/>
                <a:ea typeface="굴림" pitchFamily="50" charset="-127"/>
              </a:rPr>
              <a:t>Child Health Check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Protection of children’s safety and human rights will also be strengthened through expanded infrastructure</a:t>
            </a:r>
            <a:endParaRPr lang="ko-KR" altLang="en-US" sz="20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1D12-0918-43BE-867F-2B86C39C256A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495300" y="3789040"/>
            <a:ext cx="8850188" cy="21168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ko-KR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영유아 건강검진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만 </a:t>
            </a:r>
            <a:r>
              <a:rPr kumimoji="0" lang="en-US" altLang="ko-KR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6</a:t>
            </a: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  <a:cs typeface="+mn-cs"/>
              </a:rPr>
              <a:t>세 미만 모든 영유아를 대상으로 검진기관 지정 인근 병원 및 보건기관에서 영유아 건강검진 </a:t>
            </a: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7</a:t>
            </a:r>
            <a:r>
              <a:rPr lang="ko-KR" altLang="en-US" sz="2000" smtClean="0">
                <a:latin typeface="굴림" pitchFamily="50" charset="-127"/>
                <a:ea typeface="굴림" pitchFamily="50" charset="-127"/>
              </a:rPr>
              <a:t>회</a:t>
            </a: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en-US" sz="2000" smtClean="0">
                <a:latin typeface="굴림" pitchFamily="50" charset="-127"/>
                <a:ea typeface="굴림" pitchFamily="50" charset="-127"/>
              </a:rPr>
              <a:t>구강검진 </a:t>
            </a: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3</a:t>
            </a:r>
            <a:r>
              <a:rPr lang="ko-KR" altLang="en-US" sz="2000" smtClean="0">
                <a:latin typeface="굴림" pitchFamily="50" charset="-127"/>
                <a:ea typeface="굴림" pitchFamily="50" charset="-127"/>
              </a:rPr>
              <a:t>회를 지원하여 영유아의 건강증진 도모</a:t>
            </a:r>
            <a:endParaRPr kumimoji="0" lang="ko-KR" alt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굴림" pitchFamily="50" charset="-127"/>
              <a:ea typeface="굴림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185248" y="1916832"/>
            <a:ext cx="2088232" cy="16063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건강검진 결과 판정기준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1D12-0918-43BE-867F-2B86C39C256A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6" name="갈매기형 수장 5"/>
          <p:cNvSpPr/>
          <p:nvPr/>
        </p:nvSpPr>
        <p:spPr>
          <a:xfrm flipH="1">
            <a:off x="1856656" y="2061577"/>
            <a:ext cx="2448272" cy="504056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사다리꼴 6"/>
          <p:cNvSpPr/>
          <p:nvPr/>
        </p:nvSpPr>
        <p:spPr>
          <a:xfrm>
            <a:off x="2144688" y="1844824"/>
            <a:ext cx="1872208" cy="720080"/>
          </a:xfrm>
          <a:prstGeom prst="trapezoid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시각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갈매기형 수장 7"/>
          <p:cNvSpPr/>
          <p:nvPr/>
        </p:nvSpPr>
        <p:spPr>
          <a:xfrm flipH="1">
            <a:off x="4304928" y="2061577"/>
            <a:ext cx="2664296" cy="504056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사다리꼴 8"/>
          <p:cNvSpPr/>
          <p:nvPr/>
        </p:nvSpPr>
        <p:spPr>
          <a:xfrm>
            <a:off x="4592959" y="1844824"/>
            <a:ext cx="2037403" cy="720080"/>
          </a:xfrm>
          <a:prstGeom prst="trapezoid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청각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" name="갈매기형 수장 9"/>
          <p:cNvSpPr/>
          <p:nvPr/>
        </p:nvSpPr>
        <p:spPr>
          <a:xfrm flipH="1">
            <a:off x="6969225" y="2061577"/>
            <a:ext cx="2376263" cy="504056"/>
          </a:xfrm>
          <a:prstGeom prst="chevron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사다리꼴 10"/>
          <p:cNvSpPr/>
          <p:nvPr/>
        </p:nvSpPr>
        <p:spPr>
          <a:xfrm>
            <a:off x="7257257" y="1844824"/>
            <a:ext cx="1817142" cy="720080"/>
          </a:xfrm>
          <a:prstGeom prst="trapezoid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성장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" name="모서리가 접힌 도형 11"/>
          <p:cNvSpPr/>
          <p:nvPr/>
        </p:nvSpPr>
        <p:spPr>
          <a:xfrm flipH="1">
            <a:off x="488504" y="2535383"/>
            <a:ext cx="1440160" cy="1079198"/>
          </a:xfrm>
          <a:prstGeom prst="foldedCorner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양호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3" name="모서리가 접힌 도형 12"/>
          <p:cNvSpPr/>
          <p:nvPr/>
        </p:nvSpPr>
        <p:spPr>
          <a:xfrm flipH="1">
            <a:off x="488504" y="3613851"/>
            <a:ext cx="1440160" cy="1079198"/>
          </a:xfrm>
          <a:prstGeom prst="foldedCorner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질환 의심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4" name="모서리가 접힌 도형 13"/>
          <p:cNvSpPr/>
          <p:nvPr/>
        </p:nvSpPr>
        <p:spPr>
          <a:xfrm flipH="1">
            <a:off x="488504" y="4694700"/>
            <a:ext cx="1440160" cy="1079198"/>
          </a:xfrm>
          <a:prstGeom prst="foldedCorner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조치 사항</a:t>
            </a:r>
            <a:endParaRPr lang="ko-KR" altLang="en-US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1856656" y="2534459"/>
          <a:ext cx="7482036" cy="324036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441476"/>
                <a:gridCol w="2664296"/>
                <a:gridCol w="2376264"/>
              </a:tblGrid>
              <a:tr h="10801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문진표 및 진찰에서 이상소견이 없는 경우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문진표 및 진찰에서 이상소견이 없는 경우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신체계측</a:t>
                      </a:r>
                      <a:endParaRPr lang="en-US" altLang="ko-KR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(5P 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이상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~ 95P 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미만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10801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시력 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0.6 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이하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개 이상의 이상 소견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신체계측</a:t>
                      </a:r>
                      <a:endParaRPr lang="en-US" altLang="ko-KR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(5P 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미만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95P 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이상</a:t>
                      </a:r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endParaRPr lang="ko-KR" altLang="en-US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  <a:tr h="10801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위험질환 설명 후 </a:t>
                      </a:r>
                      <a:endParaRPr lang="en-US" altLang="ko-KR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안과 의뢰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청성뇌간반응 역치검사가 가능한 이비인후과 의뢰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소아과에 의뢰하여 추적관찰 후 </a:t>
                      </a:r>
                      <a:endParaRPr lang="en-US" altLang="ko-KR" smtClean="0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3</a:t>
                      </a:r>
                      <a:r>
                        <a:rPr lang="ko-KR" altLang="en-US" smtClean="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rPr>
                        <a:t>차 의료기관 의뢰</a:t>
                      </a:r>
                      <a:endParaRPr lang="ko-KR" altLang="en-US">
                        <a:solidFill>
                          <a:schemeClr val="tx1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사고에 의한 어린이 사망률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1D12-0918-43BE-867F-2B86C39C256A}" type="slidenum">
              <a:rPr lang="ko-KR" altLang="en-US" smtClean="0"/>
              <a:pPr/>
              <a:t>5</a:t>
            </a:fld>
            <a:endParaRPr lang="ko-KR" altLang="en-US"/>
          </a:p>
        </p:txBody>
      </p:sp>
      <p:graphicFrame>
        <p:nvGraphicFramePr>
          <p:cNvPr id="5" name="차트 4"/>
          <p:cNvGraphicFramePr/>
          <p:nvPr/>
        </p:nvGraphicFramePr>
        <p:xfrm>
          <a:off x="560512" y="1484784"/>
          <a:ext cx="8856984" cy="4546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모서리가 둥근 직사각형 5"/>
          <p:cNvSpPr/>
          <p:nvPr/>
        </p:nvSpPr>
        <p:spPr>
          <a:xfrm>
            <a:off x="6609184" y="2636912"/>
            <a:ext cx="1512168" cy="576064"/>
          </a:xfrm>
          <a:prstGeom prst="roundRect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감소 추세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영유아 검진 항목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1D12-0918-43BE-867F-2B86C39C256A}" type="slidenum">
              <a:rPr lang="ko-KR" altLang="en-US" smtClean="0"/>
              <a:pPr/>
              <a:t>6</a:t>
            </a:fld>
            <a:endParaRPr lang="ko-KR" altLang="en-US"/>
          </a:p>
        </p:txBody>
      </p:sp>
      <p:grpSp>
        <p:nvGrpSpPr>
          <p:cNvPr id="26" name="그룹 25"/>
          <p:cNvGrpSpPr/>
          <p:nvPr/>
        </p:nvGrpSpPr>
        <p:grpSpPr>
          <a:xfrm>
            <a:off x="560512" y="1412776"/>
            <a:ext cx="4248472" cy="4392488"/>
            <a:chOff x="560512" y="1412776"/>
            <a:chExt cx="4248472" cy="4392488"/>
          </a:xfrm>
        </p:grpSpPr>
        <p:sp>
          <p:nvSpPr>
            <p:cNvPr id="6" name="한쪽 모서리가 둥근 사각형 5"/>
            <p:cNvSpPr/>
            <p:nvPr/>
          </p:nvSpPr>
          <p:spPr>
            <a:xfrm rot="10800000">
              <a:off x="560512" y="1700808"/>
              <a:ext cx="4248472" cy="4104456"/>
            </a:xfrm>
            <a:prstGeom prst="round1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5" name="순서도: 화면 표시 4"/>
            <p:cNvSpPr/>
            <p:nvPr/>
          </p:nvSpPr>
          <p:spPr>
            <a:xfrm>
              <a:off x="1084621" y="1412776"/>
              <a:ext cx="3312368" cy="576064"/>
            </a:xfrm>
            <a:prstGeom prst="flowChartDisplay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주요 선별 목표질환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" name="눈물 방울 8"/>
            <p:cNvSpPr/>
            <p:nvPr/>
          </p:nvSpPr>
          <p:spPr>
            <a:xfrm>
              <a:off x="848544" y="2204864"/>
              <a:ext cx="1584176" cy="576064"/>
            </a:xfrm>
            <a:prstGeom prst="teardrop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성장 이상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눈물 방울 9"/>
            <p:cNvSpPr/>
            <p:nvPr/>
          </p:nvSpPr>
          <p:spPr>
            <a:xfrm flipH="1">
              <a:off x="2936776" y="2204864"/>
              <a:ext cx="1584176" cy="576064"/>
            </a:xfrm>
            <a:prstGeom prst="teardrop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발달 이상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cxnSp>
          <p:nvCxnSpPr>
            <p:cNvPr id="12" name="꺾인 연결선 11"/>
            <p:cNvCxnSpPr>
              <a:stCxn id="9" idx="6"/>
              <a:endCxn id="10" idx="6"/>
            </p:cNvCxnSpPr>
            <p:nvPr/>
          </p:nvCxnSpPr>
          <p:spPr>
            <a:xfrm rot="5400000" flipH="1" flipV="1">
              <a:off x="2684748" y="1160748"/>
              <a:ext cx="12700" cy="2088232"/>
            </a:xfrm>
            <a:prstGeom prst="bentConnector3">
              <a:avLst>
                <a:gd name="adj1" fmla="val 1145457"/>
              </a:avLst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양쪽 모서리가 잘린 사각형 13"/>
            <p:cNvSpPr/>
            <p:nvPr/>
          </p:nvSpPr>
          <p:spPr>
            <a:xfrm>
              <a:off x="1568624" y="2924215"/>
              <a:ext cx="2160240" cy="432048"/>
            </a:xfrm>
            <a:prstGeom prst="snip2Same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영아 급사 증후군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graphicFrame>
          <p:nvGraphicFramePr>
            <p:cNvPr id="15" name="다이어그램 14"/>
            <p:cNvGraphicFramePr/>
            <p:nvPr/>
          </p:nvGraphicFramePr>
          <p:xfrm>
            <a:off x="1352600" y="3501008"/>
            <a:ext cx="2581920" cy="104920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16" name="다이어그램 15"/>
            <p:cNvGraphicFramePr/>
            <p:nvPr/>
          </p:nvGraphicFramePr>
          <p:xfrm>
            <a:off x="1239757" y="5126748"/>
            <a:ext cx="3024336" cy="57606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17" name="사다리꼴 16"/>
            <p:cNvSpPr/>
            <p:nvPr/>
          </p:nvSpPr>
          <p:spPr>
            <a:xfrm>
              <a:off x="2072680" y="4437112"/>
              <a:ext cx="1152128" cy="576064"/>
            </a:xfrm>
            <a:prstGeom prst="trapezoid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비만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27" name="그룹 26"/>
          <p:cNvGrpSpPr/>
          <p:nvPr/>
        </p:nvGrpSpPr>
        <p:grpSpPr>
          <a:xfrm>
            <a:off x="5241032" y="1412776"/>
            <a:ext cx="4248472" cy="4392488"/>
            <a:chOff x="5241032" y="1412776"/>
            <a:chExt cx="4248472" cy="4392488"/>
          </a:xfrm>
        </p:grpSpPr>
        <p:sp>
          <p:nvSpPr>
            <p:cNvPr id="18" name="한쪽 모서리가 둥근 사각형 17"/>
            <p:cNvSpPr/>
            <p:nvPr/>
          </p:nvSpPr>
          <p:spPr>
            <a:xfrm>
              <a:off x="5241032" y="1700808"/>
              <a:ext cx="4248472" cy="4104456"/>
            </a:xfrm>
            <a:prstGeom prst="round1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9" name="위쪽 리본 18"/>
            <p:cNvSpPr/>
            <p:nvPr/>
          </p:nvSpPr>
          <p:spPr>
            <a:xfrm>
              <a:off x="5745088" y="1412776"/>
              <a:ext cx="3312368" cy="576064"/>
            </a:xfrm>
            <a:prstGeom prst="ribbon2">
              <a:avLst>
                <a:gd name="adj1" fmla="val 16667"/>
                <a:gd name="adj2" fmla="val 70704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영유아 건강검진 항목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0" name="사다리꼴 19"/>
            <p:cNvSpPr/>
            <p:nvPr/>
          </p:nvSpPr>
          <p:spPr>
            <a:xfrm>
              <a:off x="5559508" y="2204864"/>
              <a:ext cx="3600400" cy="576064"/>
            </a:xfrm>
            <a:prstGeom prst="trapezoid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각 월령에 특화된 문진과 진찰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" name="양쪽 모서리가 잘린 사각형 20"/>
            <p:cNvSpPr/>
            <p:nvPr/>
          </p:nvSpPr>
          <p:spPr>
            <a:xfrm>
              <a:off x="5456327" y="2708920"/>
              <a:ext cx="3816424" cy="432048"/>
            </a:xfrm>
            <a:prstGeom prst="snip2Same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(</a:t>
              </a:r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시각</a:t>
              </a:r>
              <a:r>
                <a:rPr lang="en-US" altLang="ko-KR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청각 문진 포함</a:t>
              </a:r>
              <a:r>
                <a:rPr lang="en-US" altLang="ko-KR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)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2" name="순서도: 문서 21"/>
            <p:cNvSpPr/>
            <p:nvPr/>
          </p:nvSpPr>
          <p:spPr>
            <a:xfrm>
              <a:off x="5457056" y="3356992"/>
              <a:ext cx="3816424" cy="576064"/>
            </a:xfrm>
            <a:prstGeom prst="flowChartDocumen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신체계측 공통 실시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3" name="오각형 22"/>
            <p:cNvSpPr/>
            <p:nvPr/>
          </p:nvSpPr>
          <p:spPr>
            <a:xfrm>
              <a:off x="6177136" y="4128298"/>
              <a:ext cx="2664296" cy="504056"/>
            </a:xfrm>
            <a:prstGeom prst="homePlat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ko-KR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2~3</a:t>
              </a:r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종의 건강교육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4" name="모서리가 둥근 직사각형 23"/>
            <p:cNvSpPr/>
            <p:nvPr/>
          </p:nvSpPr>
          <p:spPr>
            <a:xfrm>
              <a:off x="5817096" y="4797152"/>
              <a:ext cx="3312368" cy="792088"/>
            </a:xfrm>
            <a:prstGeom prst="round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" name="타원 24"/>
            <p:cNvSpPr/>
            <p:nvPr/>
          </p:nvSpPr>
          <p:spPr>
            <a:xfrm>
              <a:off x="5889104" y="4869160"/>
              <a:ext cx="3168352" cy="648072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발달평가 및 상담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 w="12700">
          <a:solidFill>
            <a:schemeClr val="tx1"/>
          </a:solidFill>
        </a:ln>
      </a:spPr>
      <a:bodyPr wrap="none" rtlCol="0" anchor="ctr"/>
      <a:lstStyle>
        <a:defPPr algn="ctr">
          <a:defRPr>
            <a:solidFill>
              <a:schemeClr val="tx1"/>
            </a:solidFill>
            <a:latin typeface="굴림" pitchFamily="50" charset="-127"/>
            <a:ea typeface="굴림" pitchFamily="50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188</Words>
  <Application>Microsoft Office PowerPoint</Application>
  <PresentationFormat>A4 용지(210x297mm)</PresentationFormat>
  <Paragraphs>59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영유아 건강검진</vt:lpstr>
      <vt:lpstr>건강검진 결과 판정기준</vt:lpstr>
      <vt:lpstr>사고에 의한 어린이 사망률</vt:lpstr>
      <vt:lpstr>영유아 검진 항목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31</cp:revision>
  <dcterms:created xsi:type="dcterms:W3CDTF">2015-02-24T00:25:39Z</dcterms:created>
  <dcterms:modified xsi:type="dcterms:W3CDTF">2016-09-23T07:52:25Z</dcterms:modified>
</cp:coreProperties>
</file>