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B9568-FEAB-47C6-97B0-11F3E8A2092E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25D2B-E473-423D-8C5A-E7785FB99F2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1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3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D4A91-0033-43D3-BF5F-0AB816620BDC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66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8D9E-B982-439B-9366-1528866442D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98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B8008-44F5-4EE8-96B1-8DD45D050EB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73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A7E6-68EF-427A-8586-D360A56FA428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빗면 6"/>
          <p:cNvSpPr/>
          <p:nvPr userDrawn="1"/>
        </p:nvSpPr>
        <p:spPr>
          <a:xfrm>
            <a:off x="0" y="0"/>
            <a:ext cx="9906000" cy="1124744"/>
          </a:xfrm>
          <a:prstGeom prst="bevel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육각형 11"/>
          <p:cNvSpPr/>
          <p:nvPr userDrawn="1"/>
        </p:nvSpPr>
        <p:spPr>
          <a:xfrm>
            <a:off x="0" y="0"/>
            <a:ext cx="9906000" cy="1124744"/>
          </a:xfrm>
          <a:prstGeom prst="hexagon">
            <a:avLst>
              <a:gd name="adj" fmla="val 92472"/>
              <a:gd name="vf" fmla="val 11547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-27384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030A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6218063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9"/>
            <a:ext cx="84201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E936-2F3D-4F27-AADB-1EAAFC0362E9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3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6725-CAB5-4B4E-A5B3-D5458873E2F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81"/>
            <a:ext cx="437687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6"/>
            <a:ext cx="4378590" cy="639765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1900" b="1"/>
            </a:lvl2pPr>
            <a:lvl3pPr marL="914226" indent="0">
              <a:buNone/>
              <a:defRPr sz="1700" b="1"/>
            </a:lvl3pPr>
            <a:lvl4pPr marL="1371341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6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4" indent="0">
              <a:buNone/>
              <a:defRPr sz="1600" b="1"/>
            </a:lvl8pPr>
            <a:lvl9pPr marL="3656907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81"/>
            <a:ext cx="4378590" cy="3951285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48BC-E798-4E43-8EF1-69BAB17C9D0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85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D463-6810-4C85-8A18-640C4834F5A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2F02-6588-47DF-A84E-723EA57D729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16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53"/>
            <a:ext cx="3259006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7"/>
            <a:ext cx="5537729" cy="5853113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7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6266A-C827-456F-AE76-A909DED33F2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3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3"/>
            <a:ext cx="59436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13" indent="0">
              <a:buNone/>
              <a:defRPr sz="2700"/>
            </a:lvl2pPr>
            <a:lvl3pPr marL="914226" indent="0">
              <a:buNone/>
              <a:defRPr sz="2300"/>
            </a:lvl3pPr>
            <a:lvl4pPr marL="1371341" indent="0">
              <a:buNone/>
              <a:defRPr sz="1900"/>
            </a:lvl4pPr>
            <a:lvl5pPr marL="1828453" indent="0">
              <a:buNone/>
              <a:defRPr sz="1900"/>
            </a:lvl5pPr>
            <a:lvl6pPr marL="2285566" indent="0">
              <a:buNone/>
              <a:defRPr sz="1900"/>
            </a:lvl6pPr>
            <a:lvl7pPr marL="2742679" indent="0">
              <a:buNone/>
              <a:defRPr sz="1900"/>
            </a:lvl7pPr>
            <a:lvl8pPr marL="3199794" indent="0">
              <a:buNone/>
              <a:defRPr sz="1900"/>
            </a:lvl8pPr>
            <a:lvl9pPr marL="3656907" indent="0">
              <a:buNone/>
              <a:defRPr sz="19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6" indent="0">
              <a:buNone/>
              <a:defRPr sz="1000"/>
            </a:lvl3pPr>
            <a:lvl4pPr marL="1371341" indent="0">
              <a:buNone/>
              <a:defRPr sz="1000"/>
            </a:lvl4pPr>
            <a:lvl5pPr marL="1828453" indent="0">
              <a:buNone/>
              <a:defRPr sz="1000"/>
            </a:lvl5pPr>
            <a:lvl6pPr marL="2285566" indent="0">
              <a:buNone/>
              <a:defRPr sz="1000"/>
            </a:lvl6pPr>
            <a:lvl7pPr marL="2742679" indent="0">
              <a:buNone/>
              <a:defRPr sz="1000"/>
            </a:lvl7pPr>
            <a:lvl8pPr marL="3199794" indent="0">
              <a:buNone/>
              <a:defRPr sz="1000"/>
            </a:lvl8pPr>
            <a:lvl9pPr marL="3656907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D69D-E221-49AB-8E65-B72E77E0523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76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5"/>
            <a:ext cx="89154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5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F8C4-6E12-4734-9562-DE1B3BED08B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60"/>
            <a:ext cx="31369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60"/>
            <a:ext cx="2311400" cy="365123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88D6-95EF-4EE3-92C5-07BCF465E6D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36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226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5" indent="-342835" algn="l" defTabSz="914226" rtl="0" eaLnBrk="1" latinLnBrk="1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9" indent="-285697" algn="l" defTabSz="914226" rtl="0" eaLnBrk="1" latinLnBrk="1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4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97" indent="-228556" algn="l" defTabSz="914226" rtl="0" eaLnBrk="1" latinLnBrk="1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0" indent="-228556" algn="l" defTabSz="914226" rtl="0" eaLnBrk="1" latinLnBrk="1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8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1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3" indent="-228556" algn="l" defTabSz="914226" rtl="0" eaLnBrk="1" latinLnBrk="1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6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4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7" algn="l" defTabSz="914226" rtl="0" eaLnBrk="1" latinLnBrk="1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현 6"/>
          <p:cNvSpPr/>
          <p:nvPr/>
        </p:nvSpPr>
        <p:spPr>
          <a:xfrm rot="580967">
            <a:off x="980911" y="3000945"/>
            <a:ext cx="2765754" cy="3379686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현 6"/>
          <p:cNvSpPr/>
          <p:nvPr/>
        </p:nvSpPr>
        <p:spPr>
          <a:xfrm rot="16858332" flipH="1">
            <a:off x="3217893" y="3565003"/>
            <a:ext cx="2088232" cy="2551770"/>
          </a:xfrm>
          <a:custGeom>
            <a:avLst/>
            <a:gdLst>
              <a:gd name="connsiteX0" fmla="*/ 2716872 w 3168352"/>
              <a:gd name="connsiteY0" fmla="*/ 2752876 h 3240360"/>
              <a:gd name="connsiteX1" fmla="*/ 778701 w 3168352"/>
              <a:gd name="connsiteY1" fmla="*/ 3015303 h 3240360"/>
              <a:gd name="connsiteX2" fmla="*/ 51722 w 3168352"/>
              <a:gd name="connsiteY2" fmla="*/ 1209560 h 3240360"/>
              <a:gd name="connsiteX3" fmla="*/ 1584176 w 3168352"/>
              <a:gd name="connsiteY3" fmla="*/ 0 h 3240360"/>
              <a:gd name="connsiteX4" fmla="*/ 2716872 w 3168352"/>
              <a:gd name="connsiteY4" fmla="*/ 2752876 h 3240360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17005"/>
              <a:gd name="connsiteY0" fmla="*/ 2704750 h 3192274"/>
              <a:gd name="connsiteX1" fmla="*/ 778834 w 2717005"/>
              <a:gd name="connsiteY1" fmla="*/ 2967177 h 3192274"/>
              <a:gd name="connsiteX2" fmla="*/ 51855 w 2717005"/>
              <a:gd name="connsiteY2" fmla="*/ 1161434 h 3192274"/>
              <a:gd name="connsiteX3" fmla="*/ 1199298 w 2717005"/>
              <a:gd name="connsiteY3" fmla="*/ 0 h 3192274"/>
              <a:gd name="connsiteX4" fmla="*/ 2717005 w 2717005"/>
              <a:gd name="connsiteY4" fmla="*/ 2704750 h 3192274"/>
              <a:gd name="connsiteX0" fmla="*/ 2717005 w 2788906"/>
              <a:gd name="connsiteY0" fmla="*/ 2704750 h 3192274"/>
              <a:gd name="connsiteX1" fmla="*/ 778834 w 2788906"/>
              <a:gd name="connsiteY1" fmla="*/ 2967177 h 3192274"/>
              <a:gd name="connsiteX2" fmla="*/ 51855 w 2788906"/>
              <a:gd name="connsiteY2" fmla="*/ 1161434 h 3192274"/>
              <a:gd name="connsiteX3" fmla="*/ 1199298 w 2788906"/>
              <a:gd name="connsiteY3" fmla="*/ 0 h 3192274"/>
              <a:gd name="connsiteX4" fmla="*/ 2717005 w 2788906"/>
              <a:gd name="connsiteY4" fmla="*/ 2704750 h 3192274"/>
              <a:gd name="connsiteX0" fmla="*/ 2717005 w 2776441"/>
              <a:gd name="connsiteY0" fmla="*/ 2704750 h 3192274"/>
              <a:gd name="connsiteX1" fmla="*/ 778834 w 2776441"/>
              <a:gd name="connsiteY1" fmla="*/ 2967177 h 3192274"/>
              <a:gd name="connsiteX2" fmla="*/ 51855 w 2776441"/>
              <a:gd name="connsiteY2" fmla="*/ 1161434 h 3192274"/>
              <a:gd name="connsiteX3" fmla="*/ 1199298 w 2776441"/>
              <a:gd name="connsiteY3" fmla="*/ 0 h 3192274"/>
              <a:gd name="connsiteX4" fmla="*/ 2717005 w 2776441"/>
              <a:gd name="connsiteY4" fmla="*/ 2704750 h 3192274"/>
              <a:gd name="connsiteX0" fmla="*/ 2717005 w 2733941"/>
              <a:gd name="connsiteY0" fmla="*/ 2704750 h 3192274"/>
              <a:gd name="connsiteX1" fmla="*/ 778834 w 2733941"/>
              <a:gd name="connsiteY1" fmla="*/ 2967177 h 3192274"/>
              <a:gd name="connsiteX2" fmla="*/ 51855 w 2733941"/>
              <a:gd name="connsiteY2" fmla="*/ 1161434 h 3192274"/>
              <a:gd name="connsiteX3" fmla="*/ 1199298 w 2733941"/>
              <a:gd name="connsiteY3" fmla="*/ 0 h 3192274"/>
              <a:gd name="connsiteX4" fmla="*/ 2717005 w 2733941"/>
              <a:gd name="connsiteY4" fmla="*/ 2704750 h 3192274"/>
              <a:gd name="connsiteX0" fmla="*/ 2717005 w 2733941"/>
              <a:gd name="connsiteY0" fmla="*/ 2858754 h 3346278"/>
              <a:gd name="connsiteX1" fmla="*/ 778834 w 2733941"/>
              <a:gd name="connsiteY1" fmla="*/ 3121181 h 3346278"/>
              <a:gd name="connsiteX2" fmla="*/ 51855 w 2733941"/>
              <a:gd name="connsiteY2" fmla="*/ 1315438 h 3346278"/>
              <a:gd name="connsiteX3" fmla="*/ 1199298 w 2733941"/>
              <a:gd name="connsiteY3" fmla="*/ 0 h 3346278"/>
              <a:gd name="connsiteX4" fmla="*/ 2717005 w 2733941"/>
              <a:gd name="connsiteY4" fmla="*/ 2858754 h 3346278"/>
              <a:gd name="connsiteX0" fmla="*/ 2717005 w 2733259"/>
              <a:gd name="connsiteY0" fmla="*/ 2858754 h 3346278"/>
              <a:gd name="connsiteX1" fmla="*/ 778834 w 2733259"/>
              <a:gd name="connsiteY1" fmla="*/ 3121181 h 3346278"/>
              <a:gd name="connsiteX2" fmla="*/ 51855 w 2733259"/>
              <a:gd name="connsiteY2" fmla="*/ 1315438 h 3346278"/>
              <a:gd name="connsiteX3" fmla="*/ 1199298 w 2733259"/>
              <a:gd name="connsiteY3" fmla="*/ 0 h 3346278"/>
              <a:gd name="connsiteX4" fmla="*/ 2717005 w 2733259"/>
              <a:gd name="connsiteY4" fmla="*/ 2858754 h 3346278"/>
              <a:gd name="connsiteX0" fmla="*/ 2717005 w 2766813"/>
              <a:gd name="connsiteY0" fmla="*/ 2858754 h 3346278"/>
              <a:gd name="connsiteX1" fmla="*/ 778834 w 2766813"/>
              <a:gd name="connsiteY1" fmla="*/ 3121181 h 3346278"/>
              <a:gd name="connsiteX2" fmla="*/ 51855 w 2766813"/>
              <a:gd name="connsiteY2" fmla="*/ 1315438 h 3346278"/>
              <a:gd name="connsiteX3" fmla="*/ 1199298 w 2766813"/>
              <a:gd name="connsiteY3" fmla="*/ 0 h 3346278"/>
              <a:gd name="connsiteX4" fmla="*/ 2717005 w 2766813"/>
              <a:gd name="connsiteY4" fmla="*/ 2858754 h 3346278"/>
              <a:gd name="connsiteX0" fmla="*/ 2715946 w 2765754"/>
              <a:gd name="connsiteY0" fmla="*/ 2858754 h 3379686"/>
              <a:gd name="connsiteX1" fmla="*/ 777775 w 2765754"/>
              <a:gd name="connsiteY1" fmla="*/ 3121181 h 3379686"/>
              <a:gd name="connsiteX2" fmla="*/ 50796 w 2765754"/>
              <a:gd name="connsiteY2" fmla="*/ 1315438 h 3379686"/>
              <a:gd name="connsiteX3" fmla="*/ 1198239 w 2765754"/>
              <a:gd name="connsiteY3" fmla="*/ 0 h 3379686"/>
              <a:gd name="connsiteX4" fmla="*/ 2715946 w 2765754"/>
              <a:gd name="connsiteY4" fmla="*/ 2858754 h 337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754" h="3379686">
                <a:moveTo>
                  <a:pt x="2715946" y="2858754"/>
                </a:moveTo>
                <a:cubicBezTo>
                  <a:pt x="2206004" y="3392139"/>
                  <a:pt x="1482864" y="3577479"/>
                  <a:pt x="777775" y="3121181"/>
                </a:cubicBezTo>
                <a:cubicBezTo>
                  <a:pt x="179879" y="2734253"/>
                  <a:pt x="-128635" y="2015868"/>
                  <a:pt x="50796" y="1315438"/>
                </a:cubicBezTo>
                <a:cubicBezTo>
                  <a:pt x="233346" y="602834"/>
                  <a:pt x="689710" y="105878"/>
                  <a:pt x="1198239" y="0"/>
                </a:cubicBezTo>
                <a:cubicBezTo>
                  <a:pt x="276394" y="2140033"/>
                  <a:pt x="3175779" y="651344"/>
                  <a:pt x="2715946" y="2858754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6763" y="546053"/>
            <a:ext cx="8790733" cy="158680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0000" endA="300" endPos="50000" dist="60007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Information Society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0000" endA="300" endPos="50000" dist="60007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5674274"/>
            <a:ext cx="2473821" cy="9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2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십자형 4"/>
          <p:cNvSpPr/>
          <p:nvPr/>
        </p:nvSpPr>
        <p:spPr>
          <a:xfrm>
            <a:off x="1539677" y="174816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정보사회와 접근성의 의미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7" name="순서도: 순차적 액세스 저장소 6"/>
          <p:cNvSpPr/>
          <p:nvPr/>
        </p:nvSpPr>
        <p:spPr>
          <a:xfrm>
            <a:off x="1208584" y="162880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8" name="십자형 7"/>
          <p:cNvSpPr/>
          <p:nvPr/>
        </p:nvSpPr>
        <p:spPr>
          <a:xfrm>
            <a:off x="1539677" y="282828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정보사회의 특징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9" name="순서도: 순차적 액세스 저장소 8"/>
          <p:cNvSpPr/>
          <p:nvPr/>
        </p:nvSpPr>
        <p:spPr>
          <a:xfrm>
            <a:off x="1208584" y="270892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1539677" y="390840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  <a:hlinkClick r:id="rId2" action="ppaction://hlinksldjump"/>
              </a:rPr>
              <a:t>정보 접근 용이성 평가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5" name="순서도: 순차적 액세스 저장소 14"/>
          <p:cNvSpPr/>
          <p:nvPr/>
        </p:nvSpPr>
        <p:spPr>
          <a:xfrm>
            <a:off x="1208584" y="378904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6" name="십자형 15"/>
          <p:cNvSpPr/>
          <p:nvPr/>
        </p:nvSpPr>
        <p:spPr>
          <a:xfrm>
            <a:off x="1539677" y="4988526"/>
            <a:ext cx="5544616" cy="850341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정보화 진흥 주요 사업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17" name="순서도: 순차적 액세스 저장소 16"/>
          <p:cNvSpPr/>
          <p:nvPr/>
        </p:nvSpPr>
        <p:spPr>
          <a:xfrm>
            <a:off x="1208584" y="4869160"/>
            <a:ext cx="864096" cy="802375"/>
          </a:xfrm>
          <a:prstGeom prst="flowChartMagneticTap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t="64266"/>
          <a:stretch/>
        </p:blipFill>
        <p:spPr>
          <a:xfrm>
            <a:off x="7329264" y="4219968"/>
            <a:ext cx="1925667" cy="16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3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정보사회와 접근성의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4488" y="1484784"/>
            <a:ext cx="7200800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정보사회와 접근성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정보가 주된 재화 또는 생산요소로 등장하는 사회로서 정보지식과 기술이 결합하여 사회의 변화를 주도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4488" y="3429000"/>
            <a:ext cx="8856984" cy="2736304"/>
          </a:xfrm>
          <a:prstGeom prst="rect">
            <a:avLst/>
          </a:prstGeom>
        </p:spPr>
        <p:txBody>
          <a:bodyPr vert="horz" lIns="91422" tIns="45711" rIns="91422" bIns="45711" rtlCol="0">
            <a:noAutofit/>
          </a:bodyPr>
          <a:lstStyle>
            <a:lvl1pPr marL="342835" indent="-342835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09" indent="-285697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84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97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10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2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38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51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63" indent="-228556" algn="l" defTabSz="914226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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Web Accessibility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So that solve explanation absence about visual information principal parts text offer about image information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Caption offer to solve explanation absence about voice information of animation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7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7083" y="1844824"/>
            <a:ext cx="1883701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7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정보화사회의 특징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175101"/>
              </p:ext>
            </p:extLst>
          </p:nvPr>
        </p:nvGraphicFramePr>
        <p:xfrm>
          <a:off x="2144686" y="2388489"/>
          <a:ext cx="7266014" cy="36327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936106"/>
                <a:gridCol w="1440160"/>
                <a:gridCol w="1224136"/>
                <a:gridCol w="1152128"/>
                <a:gridCol w="1296144"/>
                <a:gridCol w="1217340"/>
              </a:tblGrid>
              <a:tr h="1210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제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1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물결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농업혁명의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시대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육체 노동과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단순 노동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생존을 위한 생산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10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제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2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물결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삽업혁명의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시대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기술과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기계화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대량생산 시스템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능력과 이윤 추구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위주의 조직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21093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제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3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물결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정보혁명의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시대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탈산업 사회</a:t>
                      </a:r>
                      <a:r>
                        <a:rPr lang="en-US" altLang="ko-KR" sz="1800" dirty="0" smtClean="0"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지식과 인간의 창조성 중심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인간</a:t>
                      </a:r>
                      <a:r>
                        <a:rPr lang="en-US" altLang="ko-KR" sz="1800" baseline="0" dirty="0" smtClean="0"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소외로부터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해방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인간성</a:t>
                      </a:r>
                      <a:endParaRPr lang="en-US" altLang="ko-KR" sz="1800" dirty="0" smtClean="0"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itchFamily="50" charset="-127"/>
                          <a:ea typeface="돋움" pitchFamily="50" charset="-127"/>
                        </a:rPr>
                        <a:t>회복</a:t>
                      </a:r>
                      <a:endParaRPr lang="ko-KR" altLang="en-US" sz="1800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L 도형 5"/>
          <p:cNvSpPr/>
          <p:nvPr/>
        </p:nvSpPr>
        <p:spPr>
          <a:xfrm>
            <a:off x="2173566" y="1556792"/>
            <a:ext cx="907226" cy="812340"/>
          </a:xfrm>
          <a:prstGeom prst="corner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원통 6"/>
          <p:cNvSpPr/>
          <p:nvPr/>
        </p:nvSpPr>
        <p:spPr>
          <a:xfrm>
            <a:off x="2233948" y="1666304"/>
            <a:ext cx="792088" cy="62782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단</a:t>
            </a:r>
            <a:r>
              <a:rPr lang="ko-KR" altLang="en-US" sz="180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계</a:t>
            </a:r>
          </a:p>
        </p:txBody>
      </p:sp>
      <p:sp>
        <p:nvSpPr>
          <p:cNvPr id="8" name="L 도형 7"/>
          <p:cNvSpPr/>
          <p:nvPr/>
        </p:nvSpPr>
        <p:spPr>
          <a:xfrm>
            <a:off x="3092417" y="1556792"/>
            <a:ext cx="1402077" cy="812340"/>
          </a:xfrm>
          <a:prstGeom prst="corner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통 8"/>
          <p:cNvSpPr/>
          <p:nvPr/>
        </p:nvSpPr>
        <p:spPr>
          <a:xfrm>
            <a:off x="3152800" y="1666304"/>
            <a:ext cx="1224136" cy="62782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구분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L 도형 9"/>
          <p:cNvSpPr/>
          <p:nvPr/>
        </p:nvSpPr>
        <p:spPr>
          <a:xfrm>
            <a:off x="4503700" y="1556792"/>
            <a:ext cx="2393516" cy="812340"/>
          </a:xfrm>
          <a:prstGeom prst="corner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통 10"/>
          <p:cNvSpPr/>
          <p:nvPr/>
        </p:nvSpPr>
        <p:spPr>
          <a:xfrm>
            <a:off x="4564082" y="1666304"/>
            <a:ext cx="2089749" cy="62782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특징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L 도형 11"/>
          <p:cNvSpPr/>
          <p:nvPr/>
        </p:nvSpPr>
        <p:spPr>
          <a:xfrm>
            <a:off x="6897216" y="1556792"/>
            <a:ext cx="2520280" cy="812340"/>
          </a:xfrm>
          <a:prstGeom prst="corner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원통 12"/>
          <p:cNvSpPr/>
          <p:nvPr/>
        </p:nvSpPr>
        <p:spPr>
          <a:xfrm>
            <a:off x="6957598" y="1666304"/>
            <a:ext cx="2200425" cy="62782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목적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줄무늬가 있는 오른쪽 화살표 13"/>
          <p:cNvSpPr/>
          <p:nvPr/>
        </p:nvSpPr>
        <p:spPr>
          <a:xfrm flipH="1">
            <a:off x="697518" y="2360506"/>
            <a:ext cx="1440160" cy="1203884"/>
          </a:xfrm>
          <a:prstGeom prst="stripedRightArrow">
            <a:avLst>
              <a:gd name="adj1" fmla="val 6882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농업사회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줄무늬가 있는 오른쪽 화살표 14"/>
          <p:cNvSpPr/>
          <p:nvPr/>
        </p:nvSpPr>
        <p:spPr>
          <a:xfrm flipH="1">
            <a:off x="697518" y="3579962"/>
            <a:ext cx="1440160" cy="1203884"/>
          </a:xfrm>
          <a:prstGeom prst="stripedRightArrow">
            <a:avLst>
              <a:gd name="adj1" fmla="val 6882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공업사회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flipH="1">
            <a:off x="697518" y="4815857"/>
            <a:ext cx="1440160" cy="1203884"/>
          </a:xfrm>
          <a:prstGeom prst="stripedRightArrow">
            <a:avLst>
              <a:gd name="adj1" fmla="val 68825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정보사회</a:t>
            </a:r>
            <a:endParaRPr lang="ko-KR" altLang="en-US" sz="18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73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2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88D6-95EF-4EE3-92C5-07BCF465E6D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817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126</Words>
  <Application>Microsoft Office PowerPoint</Application>
  <PresentationFormat>A4 용지(210x297mm)</PresentationFormat>
  <Paragraphs>54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정보사회와 접근성의 의미</vt:lpstr>
      <vt:lpstr>정보화사회의 특징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15</cp:revision>
  <dcterms:created xsi:type="dcterms:W3CDTF">2018-09-28T04:31:47Z</dcterms:created>
  <dcterms:modified xsi:type="dcterms:W3CDTF">2018-11-13T04:53:43Z</dcterms:modified>
</cp:coreProperties>
</file>