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테마 스타일 2 - 강조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궁서" pitchFamily="18" charset="-127"/>
                <a:ea typeface="궁서" pitchFamily="18" charset="-127"/>
              </a:defRPr>
            </a:pP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의사결정 모델링 적용률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(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단위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:%)</a:t>
            </a:r>
            <a:endParaRPr lang="ko-KR" altLang="en-US" sz="24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교육 기관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48.8</c:v>
                </c:pt>
                <c:pt idx="1">
                  <c:v>57.4</c:v>
                </c:pt>
                <c:pt idx="2">
                  <c:v>64.8</c:v>
                </c:pt>
                <c:pt idx="3">
                  <c:v>60.7</c:v>
                </c:pt>
                <c:pt idx="4">
                  <c:v>59.2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91072"/>
        <c:axId val="54290304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사업체</c:v>
                </c:pt>
              </c:strCache>
            </c:strRef>
          </c:tx>
          <c:marker>
            <c:symbol val="square"/>
            <c:size val="7"/>
          </c:marker>
          <c:dLbls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50.1</c:v>
                </c:pt>
                <c:pt idx="1">
                  <c:v>54.8</c:v>
                </c:pt>
                <c:pt idx="2">
                  <c:v>60.7</c:v>
                </c:pt>
                <c:pt idx="3">
                  <c:v>65.099999999999994</c:v>
                </c:pt>
                <c:pt idx="4">
                  <c:v>68.3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587584"/>
        <c:axId val="56451072"/>
      </c:lineChart>
      <c:catAx>
        <c:axId val="54291072"/>
        <c:scaling>
          <c:orientation val="minMax"/>
        </c:scaling>
        <c:delete val="0"/>
        <c:axPos val="b"/>
        <c:majorTickMark val="out"/>
        <c:minorTickMark val="none"/>
        <c:tickLblPos val="nextTo"/>
        <c:crossAx val="54290304"/>
        <c:crosses val="autoZero"/>
        <c:auto val="1"/>
        <c:lblAlgn val="ctr"/>
        <c:lblOffset val="100"/>
        <c:noMultiLvlLbl val="0"/>
      </c:catAx>
      <c:valAx>
        <c:axId val="54290304"/>
        <c:scaling>
          <c:orientation val="minMax"/>
          <c:max val="80"/>
        </c:scaling>
        <c:delete val="0"/>
        <c:axPos val="l"/>
        <c:numFmt formatCode="General" sourceLinked="1"/>
        <c:majorTickMark val="out"/>
        <c:minorTickMark val="none"/>
        <c:tickLblPos val="nextTo"/>
        <c:crossAx val="54291072"/>
        <c:crosses val="autoZero"/>
        <c:crossBetween val="between"/>
        <c:majorUnit val="20"/>
      </c:valAx>
      <c:valAx>
        <c:axId val="56451072"/>
        <c:scaling>
          <c:orientation val="minMax"/>
          <c:max val="80"/>
        </c:scaling>
        <c:delete val="0"/>
        <c:axPos val="r"/>
        <c:numFmt formatCode="General" sourceLinked="1"/>
        <c:majorTickMark val="out"/>
        <c:minorTickMark val="none"/>
        <c:tickLblPos val="nextTo"/>
        <c:crossAx val="57587584"/>
        <c:crosses val="max"/>
        <c:crossBetween val="between"/>
        <c:majorUnit val="20"/>
      </c:valAx>
      <c:catAx>
        <c:axId val="57587584"/>
        <c:scaling>
          <c:orientation val="minMax"/>
        </c:scaling>
        <c:delete val="1"/>
        <c:axPos val="b"/>
        <c:majorTickMark val="out"/>
        <c:minorTickMark val="none"/>
        <c:tickLblPos val="none"/>
        <c:crossAx val="5645107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latin typeface="굴림" pitchFamily="50" charset="-127"/>
          <a:ea typeface="굴림" pitchFamily="50" charset="-127"/>
        </a:defRPr>
      </a:pPr>
      <a:endParaRPr lang="ko-K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F13F7-40D6-4CBC-B333-E016FFD22B7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A7BF3-480E-4EFB-8873-7BF1D2B2D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68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03ED-31AA-41F4-B190-67099904E4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C15B-EAC5-4A8D-A662-D194367355D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1B4-E9AD-464C-BF2E-E39A858EE4F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4301-5008-4C5B-BA7E-F4C2400885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십자형 6"/>
          <p:cNvSpPr/>
          <p:nvPr userDrawn="1"/>
        </p:nvSpPr>
        <p:spPr>
          <a:xfrm>
            <a:off x="0" y="620688"/>
            <a:ext cx="9906000" cy="576064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십자형 7"/>
          <p:cNvSpPr/>
          <p:nvPr userDrawn="1"/>
        </p:nvSpPr>
        <p:spPr>
          <a:xfrm>
            <a:off x="560512" y="0"/>
            <a:ext cx="8712968" cy="1196752"/>
          </a:xfrm>
          <a:prstGeom prst="plus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312071"/>
            <a:ext cx="1307406" cy="429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ADC1-55AE-4F77-BDB9-F4FE36B82CF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2389-3672-40F7-B235-9F14C82BB0E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A52-DC6A-41D3-87A2-65163BF3B6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CC53-ACF3-4842-8C7B-AECDFB6CBB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5A2D-47E7-4704-822C-B4B054102F7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B9F7-7F31-4757-89A7-2384C62A43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2237-A7B5-401D-93BA-E6E33E96D1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AF1E-2F07-4BBA-A38A-6004971612D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로고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04928" y="5733256"/>
            <a:ext cx="1944216" cy="63839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44888" y="980728"/>
            <a:ext cx="5346972" cy="18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Decision-making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자유형 5"/>
          <p:cNvSpPr/>
          <p:nvPr/>
        </p:nvSpPr>
        <p:spPr bwMode="auto">
          <a:xfrm>
            <a:off x="444444" y="836712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자유형 6"/>
          <p:cNvSpPr/>
          <p:nvPr/>
        </p:nvSpPr>
        <p:spPr bwMode="auto">
          <a:xfrm flipH="1">
            <a:off x="2000672" y="1880828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사각형 설명선 13"/>
          <p:cNvSpPr/>
          <p:nvPr/>
        </p:nvSpPr>
        <p:spPr>
          <a:xfrm>
            <a:off x="1784648" y="2955388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의사결정 모델링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5" name="그림 14" descr="그림4.JPG"/>
          <p:cNvPicPr>
            <a:picLocks noChangeAspect="1"/>
          </p:cNvPicPr>
          <p:nvPr/>
        </p:nvPicPr>
        <p:blipFill>
          <a:blip r:embed="rId3" cstate="print"/>
          <a:srcRect l="7046" t="68471" r="60309" b="2503"/>
          <a:stretch>
            <a:fillRect/>
          </a:stretch>
        </p:blipFill>
        <p:spPr>
          <a:xfrm>
            <a:off x="7113240" y="3429000"/>
            <a:ext cx="1944216" cy="2251197"/>
          </a:xfrm>
          <a:prstGeom prst="rect">
            <a:avLst/>
          </a:prstGeom>
        </p:spPr>
      </p:pic>
      <p:sp>
        <p:nvSpPr>
          <p:cNvPr id="16" name="사각형 설명선 15"/>
          <p:cNvSpPr/>
          <p:nvPr/>
        </p:nvSpPr>
        <p:spPr>
          <a:xfrm>
            <a:off x="1784648" y="1844824"/>
            <a:ext cx="5040560" cy="72008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사각형 설명선 16"/>
          <p:cNvSpPr/>
          <p:nvPr/>
        </p:nvSpPr>
        <p:spPr>
          <a:xfrm>
            <a:off x="1784648" y="5104133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불만 처리 의사결정 과정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사각형 설명선 17"/>
          <p:cNvSpPr/>
          <p:nvPr/>
        </p:nvSpPr>
        <p:spPr>
          <a:xfrm>
            <a:off x="1784648" y="3993569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 모델링 적용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모서리가 접힌 도형 18"/>
          <p:cNvSpPr/>
          <p:nvPr/>
        </p:nvSpPr>
        <p:spPr>
          <a:xfrm rot="20880000">
            <a:off x="1280592" y="1844824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모서리가 접힌 도형 19"/>
          <p:cNvSpPr/>
          <p:nvPr/>
        </p:nvSpPr>
        <p:spPr>
          <a:xfrm rot="20880000">
            <a:off x="1280592" y="2955367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모서리가 접힌 도형 20"/>
          <p:cNvSpPr/>
          <p:nvPr/>
        </p:nvSpPr>
        <p:spPr>
          <a:xfrm rot="20880000">
            <a:off x="1280592" y="3993568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모서리가 접힌 도형 21"/>
          <p:cNvSpPr/>
          <p:nvPr/>
        </p:nvSpPr>
        <p:spPr>
          <a:xfrm rot="20880000">
            <a:off x="1280592" y="5104132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8094" y="1974031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8094" y="308455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8094" y="412273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8094" y="5233300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의사결정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4488" y="1340768"/>
            <a:ext cx="6977980" cy="218883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Decision Analysis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Decision analysis is a prescriptive approach designed for normally intelligent people who want to think about some important problems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44488" y="3501008"/>
            <a:ext cx="8712968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의사결정이란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어떤 목적을 달성하기 위해 몇 개의 행동집합에서 특정의 행동을 선택하는 과정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기업의 소유자 또는 경영자가 기업 및 경영 상태 전반에 대한 방향을 결정하는 일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257256" y="1844824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의사결정 모델링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1928664" y="1999231"/>
            <a:ext cx="2880320" cy="360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팔각형 7"/>
          <p:cNvSpPr/>
          <p:nvPr/>
        </p:nvSpPr>
        <p:spPr>
          <a:xfrm>
            <a:off x="2216696" y="1639191"/>
            <a:ext cx="2304256" cy="720080"/>
          </a:xfrm>
          <a:prstGeom prst="octagon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구분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808984" y="1999231"/>
            <a:ext cx="4536504" cy="360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팔각형 9"/>
          <p:cNvSpPr/>
          <p:nvPr/>
        </p:nvSpPr>
        <p:spPr>
          <a:xfrm>
            <a:off x="5097016" y="1639191"/>
            <a:ext cx="3960440" cy="720080"/>
          </a:xfrm>
          <a:prstGeom prst="octagon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내용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빗면 11"/>
          <p:cNvSpPr/>
          <p:nvPr/>
        </p:nvSpPr>
        <p:spPr>
          <a:xfrm>
            <a:off x="426887" y="2348880"/>
            <a:ext cx="1501777" cy="1944216"/>
          </a:xfrm>
          <a:prstGeom prst="bevel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전략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수립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빗면 12"/>
          <p:cNvSpPr/>
          <p:nvPr/>
        </p:nvSpPr>
        <p:spPr>
          <a:xfrm>
            <a:off x="426887" y="4293096"/>
            <a:ext cx="1501777" cy="1584176"/>
          </a:xfrm>
          <a:prstGeom prst="bevel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전략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실행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1928664" y="2348880"/>
          <a:ext cx="7416824" cy="351521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80320"/>
                <a:gridCol w="4536504"/>
              </a:tblGrid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고객 자료 수집 및 통합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설문 조사를 통해 특정 집단에 관련한 데이터를 수집 및 통합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정제 작업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해당 자료를 의사결정 모델에 적용하기 위해 데이터 정제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689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변수 선정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연구 목적에 맞는 유의한 변수 도출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의사결정 모델링 및 분석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데이터 간의 복잡한 관계나 유형을 찾아내는 작업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의사결정 모델링 적용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416496" y="1412776"/>
          <a:ext cx="90730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대각선 방향의 모서리가 잘린 사각형 5"/>
          <p:cNvSpPr/>
          <p:nvPr/>
        </p:nvSpPr>
        <p:spPr>
          <a:xfrm>
            <a:off x="2720752" y="2276872"/>
            <a:ext cx="2304256" cy="504056"/>
          </a:xfrm>
          <a:prstGeom prst="snip2Diag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커뮤니케이션 과정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133</Words>
  <Application>Microsoft Office PowerPoint</Application>
  <PresentationFormat>A4 용지(210x297mm)</PresentationFormat>
  <Paragraphs>40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의사결정</vt:lpstr>
      <vt:lpstr>의사결정 모델링</vt:lpstr>
      <vt:lpstr>의사결정 모델링 적용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26</cp:revision>
  <dcterms:created xsi:type="dcterms:W3CDTF">2015-01-20T05:21:08Z</dcterms:created>
  <dcterms:modified xsi:type="dcterms:W3CDTF">2016-09-23T05:45:39Z</dcterms:modified>
</cp:coreProperties>
</file>