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_11111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ko-KR" altLang="en-US" sz="1800" smtClean="0"/>
              <a:t>입장객 및 숙박객 이용 현황</a:t>
            </a:r>
            <a:endParaRPr lang="ko-KR" altLang="en-US" sz="1800"/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입장객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2014년</c:v>
                </c:pt>
                <c:pt idx="1">
                  <c:v>2013년</c:v>
                </c:pt>
                <c:pt idx="2">
                  <c:v>2012년</c:v>
                </c:pt>
                <c:pt idx="3">
                  <c:v>2011년</c:v>
                </c:pt>
                <c:pt idx="4">
                  <c:v>2010년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1322169</c:v>
                </c:pt>
                <c:pt idx="1">
                  <c:v>1219898</c:v>
                </c:pt>
                <c:pt idx="2">
                  <c:v>1025969</c:v>
                </c:pt>
                <c:pt idx="3">
                  <c:v>984978</c:v>
                </c:pt>
                <c:pt idx="4">
                  <c:v>811422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숙박객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2014년</c:v>
                </c:pt>
                <c:pt idx="1">
                  <c:v>2013년</c:v>
                </c:pt>
                <c:pt idx="2">
                  <c:v>2012년</c:v>
                </c:pt>
                <c:pt idx="3">
                  <c:v>2011년</c:v>
                </c:pt>
                <c:pt idx="4">
                  <c:v>2010년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1643230</c:v>
                </c:pt>
                <c:pt idx="1">
                  <c:v>1647622</c:v>
                </c:pt>
                <c:pt idx="2">
                  <c:v>1477976</c:v>
                </c:pt>
                <c:pt idx="3">
                  <c:v>1210508</c:v>
                </c:pt>
                <c:pt idx="4">
                  <c:v>1099321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00640"/>
        <c:axId val="73774976"/>
      </c:barChart>
      <c:catAx>
        <c:axId val="5760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73774976"/>
        <c:crosses val="autoZero"/>
        <c:auto val="1"/>
        <c:lblAlgn val="ctr"/>
        <c:lblOffset val="100"/>
        <c:noMultiLvlLbl val="0"/>
      </c:catAx>
      <c:valAx>
        <c:axId val="73774976"/>
        <c:scaling>
          <c:orientation val="minMax"/>
          <c:max val="2000000"/>
        </c:scaling>
        <c:delete val="0"/>
        <c:axPos val="l"/>
        <c:numFmt formatCode="#,##0" sourceLinked="1"/>
        <c:majorTickMark val="out"/>
        <c:minorTickMark val="none"/>
        <c:tickLblPos val="nextTo"/>
        <c:crossAx val="57600640"/>
        <c:crosses val="autoZero"/>
        <c:crossBetween val="between"/>
        <c:majorUnit val="400000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굴림" pitchFamily="50" charset="-127"/>
          <a:ea typeface="굴림" pitchFamily="50" charset="-127"/>
        </a:defRPr>
      </a:pPr>
      <a:endParaRPr lang="ko-K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9E642-8534-439A-9CDB-FAB44D1E2EDB}" type="doc">
      <dgm:prSet loTypeId="urn:microsoft.com/office/officeart/2005/8/layout/process2" loCatId="process" qsTypeId="urn:microsoft.com/office/officeart/2005/8/quickstyle/3d1" qsCatId="3D" csTypeId="urn:microsoft.com/office/officeart/2005/8/colors/colorful1#1" csCatId="colorful" phldr="1"/>
      <dgm:spPr/>
    </dgm:pt>
    <dgm:pt modelId="{E05B088D-18F8-46EF-8CD0-DE7349CE2F3E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예약확인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FABB1840-D616-4D19-8130-7A630C21C16B}" type="parTrans" cxnId="{B39B9034-6AA0-4220-87A1-5F00212AED6C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41F41BFB-D16A-4EC3-84DE-7590E9644A09}" type="sibTrans" cxnId="{B39B9034-6AA0-4220-87A1-5F00212AED6C}">
      <dgm:prSet custT="1"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DFB2DBF6-00A2-45B9-B7E9-D475258FD7CF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예약금결재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31DD0C81-A962-41DE-A3B9-85CEFE70C438}" type="parTrans" cxnId="{6BBFAC8B-E2E6-4CE4-9BDF-3BE6329C4BF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A2025783-6553-4657-9831-6416E0AAE559}" type="sibTrans" cxnId="{6BBFAC8B-E2E6-4CE4-9BDF-3BE6329C4BF7}">
      <dgm:prSet custT="1"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6D5B729F-07F9-4978-826E-4F25C0218D2D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예약완료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D668ED22-82EB-4C64-95BF-9A2122300BB0}" type="parTrans" cxnId="{1351BF93-785A-4EBB-84BC-04588F0E6F3F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21A77678-22EC-4244-AC44-A4CD0E5BC813}" type="sibTrans" cxnId="{1351BF93-785A-4EBB-84BC-04588F0E6F3F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20E22D1E-493E-4495-82F8-94864AA79A02}">
      <dgm:prSet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예약신청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12C8DA0A-FAAA-4679-95B8-0049CD12551E}" type="parTrans" cxnId="{A1DCD84D-FF83-4665-8F85-A5E273848A7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41284739-45B3-4E72-8DC3-F8D7CCBE11BC}" type="sibTrans" cxnId="{A1DCD84D-FF83-4665-8F85-A5E273848A77}">
      <dgm:prSet custT="1"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E5727F1E-2917-411C-A168-B9504E512A40}" type="pres">
      <dgm:prSet presAssocID="{5079E642-8534-439A-9CDB-FAB44D1E2EDB}" presName="linearFlow" presStyleCnt="0">
        <dgm:presLayoutVars>
          <dgm:resizeHandles val="exact"/>
        </dgm:presLayoutVars>
      </dgm:prSet>
      <dgm:spPr/>
    </dgm:pt>
    <dgm:pt modelId="{E1532F06-3A73-4806-B041-E13D30B297EA}" type="pres">
      <dgm:prSet presAssocID="{20E22D1E-493E-4495-82F8-94864AA79A0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A690ED-17A4-481B-B91E-B6B1F53C3D67}" type="pres">
      <dgm:prSet presAssocID="{41284739-45B3-4E72-8DC3-F8D7CCBE11BC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AB75544-37ED-41F2-9669-04118E4896C8}" type="pres">
      <dgm:prSet presAssocID="{41284739-45B3-4E72-8DC3-F8D7CCBE11BC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C6CBA59-7151-4208-8049-F767CE022813}" type="pres">
      <dgm:prSet presAssocID="{E05B088D-18F8-46EF-8CD0-DE7349CE2F3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45FE69-C014-4657-A869-72FFE5A40C48}" type="pres">
      <dgm:prSet presAssocID="{41F41BFB-D16A-4EC3-84DE-7590E9644A09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65F13C4-7EF2-4103-933E-2CBFC9B6CA14}" type="pres">
      <dgm:prSet presAssocID="{41F41BFB-D16A-4EC3-84DE-7590E9644A09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D692732-9EA3-4096-831F-EAB84B7700E3}" type="pres">
      <dgm:prSet presAssocID="{DFB2DBF6-00A2-45B9-B7E9-D475258FD7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41295C-03F9-421A-9700-7B15271D5462}" type="pres">
      <dgm:prSet presAssocID="{A2025783-6553-4657-9831-6416E0AAE559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CA2469D-6704-4EB7-B8B5-7FE034CE9C1B}" type="pres">
      <dgm:prSet presAssocID="{A2025783-6553-4657-9831-6416E0AAE559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63C3097-1CFB-4172-A56D-F6B478E93716}" type="pres">
      <dgm:prSet presAssocID="{6D5B729F-07F9-4978-826E-4F25C0218D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BA9E19B-D86A-442D-8942-97388C9184AB}" type="presOf" srcId="{41F41BFB-D16A-4EC3-84DE-7590E9644A09}" destId="{E65F13C4-7EF2-4103-933E-2CBFC9B6CA14}" srcOrd="1" destOrd="0" presId="urn:microsoft.com/office/officeart/2005/8/layout/process2"/>
    <dgm:cxn modelId="{11721D00-A10A-435A-9F9D-ED6DB0A98541}" type="presOf" srcId="{A2025783-6553-4657-9831-6416E0AAE559}" destId="{5641295C-03F9-421A-9700-7B15271D5462}" srcOrd="0" destOrd="0" presId="urn:microsoft.com/office/officeart/2005/8/layout/process2"/>
    <dgm:cxn modelId="{6BBFAC8B-E2E6-4CE4-9BDF-3BE6329C4BF7}" srcId="{5079E642-8534-439A-9CDB-FAB44D1E2EDB}" destId="{DFB2DBF6-00A2-45B9-B7E9-D475258FD7CF}" srcOrd="2" destOrd="0" parTransId="{31DD0C81-A962-41DE-A3B9-85CEFE70C438}" sibTransId="{A2025783-6553-4657-9831-6416E0AAE559}"/>
    <dgm:cxn modelId="{5F29A61E-E0CB-43F1-847C-718D0AA67BD4}" type="presOf" srcId="{41284739-45B3-4E72-8DC3-F8D7CCBE11BC}" destId="{4AB75544-37ED-41F2-9669-04118E4896C8}" srcOrd="1" destOrd="0" presId="urn:microsoft.com/office/officeart/2005/8/layout/process2"/>
    <dgm:cxn modelId="{A1DCD84D-FF83-4665-8F85-A5E273848A77}" srcId="{5079E642-8534-439A-9CDB-FAB44D1E2EDB}" destId="{20E22D1E-493E-4495-82F8-94864AA79A02}" srcOrd="0" destOrd="0" parTransId="{12C8DA0A-FAAA-4679-95B8-0049CD12551E}" sibTransId="{41284739-45B3-4E72-8DC3-F8D7CCBE11BC}"/>
    <dgm:cxn modelId="{1351BF93-785A-4EBB-84BC-04588F0E6F3F}" srcId="{5079E642-8534-439A-9CDB-FAB44D1E2EDB}" destId="{6D5B729F-07F9-4978-826E-4F25C0218D2D}" srcOrd="3" destOrd="0" parTransId="{D668ED22-82EB-4C64-95BF-9A2122300BB0}" sibTransId="{21A77678-22EC-4244-AC44-A4CD0E5BC813}"/>
    <dgm:cxn modelId="{BC37E3AA-0EF4-42AE-98A9-CAAD80804AA3}" type="presOf" srcId="{41284739-45B3-4E72-8DC3-F8D7CCBE11BC}" destId="{51A690ED-17A4-481B-B91E-B6B1F53C3D67}" srcOrd="0" destOrd="0" presId="urn:microsoft.com/office/officeart/2005/8/layout/process2"/>
    <dgm:cxn modelId="{EF13E5A7-5611-4740-8996-79423A361C27}" type="presOf" srcId="{20E22D1E-493E-4495-82F8-94864AA79A02}" destId="{E1532F06-3A73-4806-B041-E13D30B297EA}" srcOrd="0" destOrd="0" presId="urn:microsoft.com/office/officeart/2005/8/layout/process2"/>
    <dgm:cxn modelId="{E46B7BCC-1538-4F03-AF8E-9C7D312B9006}" type="presOf" srcId="{E05B088D-18F8-46EF-8CD0-DE7349CE2F3E}" destId="{AC6CBA59-7151-4208-8049-F767CE022813}" srcOrd="0" destOrd="0" presId="urn:microsoft.com/office/officeart/2005/8/layout/process2"/>
    <dgm:cxn modelId="{B39B9034-6AA0-4220-87A1-5F00212AED6C}" srcId="{5079E642-8534-439A-9CDB-FAB44D1E2EDB}" destId="{E05B088D-18F8-46EF-8CD0-DE7349CE2F3E}" srcOrd="1" destOrd="0" parTransId="{FABB1840-D616-4D19-8130-7A630C21C16B}" sibTransId="{41F41BFB-D16A-4EC3-84DE-7590E9644A09}"/>
    <dgm:cxn modelId="{D157C9FB-78C6-49AD-9FC6-E4722498ECF8}" type="presOf" srcId="{A2025783-6553-4657-9831-6416E0AAE559}" destId="{CCA2469D-6704-4EB7-B8B5-7FE034CE9C1B}" srcOrd="1" destOrd="0" presId="urn:microsoft.com/office/officeart/2005/8/layout/process2"/>
    <dgm:cxn modelId="{19EB9614-62CB-4824-B23E-0908B14A50A7}" type="presOf" srcId="{6D5B729F-07F9-4978-826E-4F25C0218D2D}" destId="{B63C3097-1CFB-4172-A56D-F6B478E93716}" srcOrd="0" destOrd="0" presId="urn:microsoft.com/office/officeart/2005/8/layout/process2"/>
    <dgm:cxn modelId="{DD43762E-B4CB-4219-A70A-6B2DB9A7A076}" type="presOf" srcId="{41F41BFB-D16A-4EC3-84DE-7590E9644A09}" destId="{B545FE69-C014-4657-A869-72FFE5A40C48}" srcOrd="0" destOrd="0" presId="urn:microsoft.com/office/officeart/2005/8/layout/process2"/>
    <dgm:cxn modelId="{1BCFF788-D1D3-41E0-A00F-38F3DE39A36E}" type="presOf" srcId="{5079E642-8534-439A-9CDB-FAB44D1E2EDB}" destId="{E5727F1E-2917-411C-A168-B9504E512A40}" srcOrd="0" destOrd="0" presId="urn:microsoft.com/office/officeart/2005/8/layout/process2"/>
    <dgm:cxn modelId="{5B2B24C3-F801-48E0-BE0E-8F1C8EE446A6}" type="presOf" srcId="{DFB2DBF6-00A2-45B9-B7E9-D475258FD7CF}" destId="{3D692732-9EA3-4096-831F-EAB84B7700E3}" srcOrd="0" destOrd="0" presId="urn:microsoft.com/office/officeart/2005/8/layout/process2"/>
    <dgm:cxn modelId="{5AA0642C-5218-460D-9010-3CCE1DAE4AC0}" type="presParOf" srcId="{E5727F1E-2917-411C-A168-B9504E512A40}" destId="{E1532F06-3A73-4806-B041-E13D30B297EA}" srcOrd="0" destOrd="0" presId="urn:microsoft.com/office/officeart/2005/8/layout/process2"/>
    <dgm:cxn modelId="{370D1B32-DBF6-4632-8087-9F586232AE58}" type="presParOf" srcId="{E5727F1E-2917-411C-A168-B9504E512A40}" destId="{51A690ED-17A4-481B-B91E-B6B1F53C3D67}" srcOrd="1" destOrd="0" presId="urn:microsoft.com/office/officeart/2005/8/layout/process2"/>
    <dgm:cxn modelId="{4D58430E-B9DC-48EA-A410-B527ACE3588D}" type="presParOf" srcId="{51A690ED-17A4-481B-B91E-B6B1F53C3D67}" destId="{4AB75544-37ED-41F2-9669-04118E4896C8}" srcOrd="0" destOrd="0" presId="urn:microsoft.com/office/officeart/2005/8/layout/process2"/>
    <dgm:cxn modelId="{1C1937F6-86EA-4FA5-8FC5-78F642046B2C}" type="presParOf" srcId="{E5727F1E-2917-411C-A168-B9504E512A40}" destId="{AC6CBA59-7151-4208-8049-F767CE022813}" srcOrd="2" destOrd="0" presId="urn:microsoft.com/office/officeart/2005/8/layout/process2"/>
    <dgm:cxn modelId="{DE3828B6-E79F-4A6D-A195-1A0B9A061712}" type="presParOf" srcId="{E5727F1E-2917-411C-A168-B9504E512A40}" destId="{B545FE69-C014-4657-A869-72FFE5A40C48}" srcOrd="3" destOrd="0" presId="urn:microsoft.com/office/officeart/2005/8/layout/process2"/>
    <dgm:cxn modelId="{D48B9955-19D2-4C16-A137-A296B329C5C1}" type="presParOf" srcId="{B545FE69-C014-4657-A869-72FFE5A40C48}" destId="{E65F13C4-7EF2-4103-933E-2CBFC9B6CA14}" srcOrd="0" destOrd="0" presId="urn:microsoft.com/office/officeart/2005/8/layout/process2"/>
    <dgm:cxn modelId="{313D0730-DD14-40DA-B9CF-0270582AAE0F}" type="presParOf" srcId="{E5727F1E-2917-411C-A168-B9504E512A40}" destId="{3D692732-9EA3-4096-831F-EAB84B7700E3}" srcOrd="4" destOrd="0" presId="urn:microsoft.com/office/officeart/2005/8/layout/process2"/>
    <dgm:cxn modelId="{FE3F6C41-4139-4332-88FF-4F06420019C9}" type="presParOf" srcId="{E5727F1E-2917-411C-A168-B9504E512A40}" destId="{5641295C-03F9-421A-9700-7B15271D5462}" srcOrd="5" destOrd="0" presId="urn:microsoft.com/office/officeart/2005/8/layout/process2"/>
    <dgm:cxn modelId="{712A4EAA-E977-4CB5-A60E-10734CEC4558}" type="presParOf" srcId="{5641295C-03F9-421A-9700-7B15271D5462}" destId="{CCA2469D-6704-4EB7-B8B5-7FE034CE9C1B}" srcOrd="0" destOrd="0" presId="urn:microsoft.com/office/officeart/2005/8/layout/process2"/>
    <dgm:cxn modelId="{0113CBE1-3250-43E9-A81C-AD28074EC891}" type="presParOf" srcId="{E5727F1E-2917-411C-A168-B9504E512A40}" destId="{B63C3097-1CFB-4172-A56D-F6B478E9371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29A0D-8DAC-436C-B254-07B1EE250655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</dgm:pt>
    <dgm:pt modelId="{836E3795-D34E-42E7-A252-FD7267B8EA79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매주 수요일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73EF248-26CE-4190-A63F-FD16D491ED7E}" type="parTrans" cxnId="{1843D058-DE00-441F-B99C-E5D65E1F4AEF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898E4169-2C96-4D84-B09D-7A9E8BA9EDDF}" type="sibTrans" cxnId="{1843D058-DE00-441F-B99C-E5D65E1F4AEF}">
      <dgm:prSet custT="1"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7AA0D04F-2ABC-4A03-B50F-9BD574A4271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돋움" pitchFamily="50" charset="-127"/>
              <a:ea typeface="돋움" pitchFamily="50" charset="-127"/>
            </a:rPr>
            <a:t>선착순</a:t>
          </a:r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42854B3C-C8E9-43C0-B1AD-91D0B5EA17EA}" type="parTrans" cxnId="{91357217-E258-4F26-A898-B872E060955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94921753-3A6F-46BF-B70F-1817D0C727AC}" type="sibTrans" cxnId="{91357217-E258-4F26-A898-B872E0609557}">
      <dgm:prSet/>
      <dgm:spPr/>
      <dgm:t>
        <a:bodyPr/>
        <a:lstStyle/>
        <a:p>
          <a:pPr latinLnBrk="1"/>
          <a:endParaRPr lang="ko-KR" altLang="en-US" sz="1800">
            <a:latin typeface="돋움" pitchFamily="50" charset="-127"/>
            <a:ea typeface="돋움" pitchFamily="50" charset="-127"/>
          </a:endParaRPr>
        </a:p>
      </dgm:t>
    </dgm:pt>
    <dgm:pt modelId="{CE476EB6-8B8B-425D-AAAC-C6F32289465F}" type="pres">
      <dgm:prSet presAssocID="{35929A0D-8DAC-436C-B254-07B1EE250655}" presName="Name0" presStyleCnt="0">
        <dgm:presLayoutVars>
          <dgm:dir val="rev"/>
          <dgm:resizeHandles val="exact"/>
        </dgm:presLayoutVars>
      </dgm:prSet>
      <dgm:spPr/>
    </dgm:pt>
    <dgm:pt modelId="{76E47A8D-5202-428D-B079-90A799012F24}" type="pres">
      <dgm:prSet presAssocID="{836E3795-D34E-42E7-A252-FD7267B8EA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FE1C736-16C7-4E11-B6AD-0D29334796F3}" type="pres">
      <dgm:prSet presAssocID="{898E4169-2C96-4D84-B09D-7A9E8BA9EDDF}" presName="sibTrans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DC71739-8ABA-4BA3-BFB9-BA8081480DAD}" type="pres">
      <dgm:prSet presAssocID="{898E4169-2C96-4D84-B09D-7A9E8BA9EDDF}" presName="connectorText" presStyleLbl="sibTrans2D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F4112A8C-5A17-4621-BA24-BE0206DA51C1}" type="pres">
      <dgm:prSet presAssocID="{7AA0D04F-2ABC-4A03-B50F-9BD574A4271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843D058-DE00-441F-B99C-E5D65E1F4AEF}" srcId="{35929A0D-8DAC-436C-B254-07B1EE250655}" destId="{836E3795-D34E-42E7-A252-FD7267B8EA79}" srcOrd="0" destOrd="0" parTransId="{C73EF248-26CE-4190-A63F-FD16D491ED7E}" sibTransId="{898E4169-2C96-4D84-B09D-7A9E8BA9EDDF}"/>
    <dgm:cxn modelId="{256C4D5C-D53F-4B11-88BD-B0B84B08E5C3}" type="presOf" srcId="{898E4169-2C96-4D84-B09D-7A9E8BA9EDDF}" destId="{DDC71739-8ABA-4BA3-BFB9-BA8081480DAD}" srcOrd="1" destOrd="0" presId="urn:microsoft.com/office/officeart/2005/8/layout/process1"/>
    <dgm:cxn modelId="{91357217-E258-4F26-A898-B872E0609557}" srcId="{35929A0D-8DAC-436C-B254-07B1EE250655}" destId="{7AA0D04F-2ABC-4A03-B50F-9BD574A42711}" srcOrd="1" destOrd="0" parTransId="{42854B3C-C8E9-43C0-B1AD-91D0B5EA17EA}" sibTransId="{94921753-3A6F-46BF-B70F-1817D0C727AC}"/>
    <dgm:cxn modelId="{B48CC8D6-47BA-4710-8712-70BEA6AEC522}" type="presOf" srcId="{35929A0D-8DAC-436C-B254-07B1EE250655}" destId="{CE476EB6-8B8B-425D-AAAC-C6F32289465F}" srcOrd="0" destOrd="0" presId="urn:microsoft.com/office/officeart/2005/8/layout/process1"/>
    <dgm:cxn modelId="{55595712-C839-4DC7-8D85-3A5ACB31587B}" type="presOf" srcId="{7AA0D04F-2ABC-4A03-B50F-9BD574A42711}" destId="{F4112A8C-5A17-4621-BA24-BE0206DA51C1}" srcOrd="0" destOrd="0" presId="urn:microsoft.com/office/officeart/2005/8/layout/process1"/>
    <dgm:cxn modelId="{3FDE684D-7D47-45F2-B639-A9E154A21E51}" type="presOf" srcId="{898E4169-2C96-4D84-B09D-7A9E8BA9EDDF}" destId="{4FE1C736-16C7-4E11-B6AD-0D29334796F3}" srcOrd="0" destOrd="0" presId="urn:microsoft.com/office/officeart/2005/8/layout/process1"/>
    <dgm:cxn modelId="{E15A91F6-9A08-4625-AA9B-268374528276}" type="presOf" srcId="{836E3795-D34E-42E7-A252-FD7267B8EA79}" destId="{76E47A8D-5202-428D-B079-90A799012F24}" srcOrd="0" destOrd="0" presId="urn:microsoft.com/office/officeart/2005/8/layout/process1"/>
    <dgm:cxn modelId="{F5F8835A-70C2-4E79-A798-3C1C01CAEBBA}" type="presParOf" srcId="{CE476EB6-8B8B-425D-AAAC-C6F32289465F}" destId="{76E47A8D-5202-428D-B079-90A799012F24}" srcOrd="0" destOrd="0" presId="urn:microsoft.com/office/officeart/2005/8/layout/process1"/>
    <dgm:cxn modelId="{5F40EAE4-4389-418A-9A18-8A8266AA2A3D}" type="presParOf" srcId="{CE476EB6-8B8B-425D-AAAC-C6F32289465F}" destId="{4FE1C736-16C7-4E11-B6AD-0D29334796F3}" srcOrd="1" destOrd="0" presId="urn:microsoft.com/office/officeart/2005/8/layout/process1"/>
    <dgm:cxn modelId="{ABE18512-8ED9-40FE-9C5D-9C08C9F722DB}" type="presParOf" srcId="{4FE1C736-16C7-4E11-B6AD-0D29334796F3}" destId="{DDC71739-8ABA-4BA3-BFB9-BA8081480DAD}" srcOrd="0" destOrd="0" presId="urn:microsoft.com/office/officeart/2005/8/layout/process1"/>
    <dgm:cxn modelId="{2B550085-2E31-4681-91C7-38ED0CF93C7E}" type="presParOf" srcId="{CE476EB6-8B8B-425D-AAAC-C6F32289465F}" destId="{F4112A8C-5A17-4621-BA24-BE0206DA51C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32F06-3A73-4806-B041-E13D30B297EA}">
      <dsp:nvSpPr>
        <dsp:cNvPr id="0" name=""/>
        <dsp:cNvSpPr/>
      </dsp:nvSpPr>
      <dsp:spPr>
        <a:xfrm>
          <a:off x="293979" y="1687"/>
          <a:ext cx="1345888" cy="627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예약신청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312367" y="20075"/>
        <a:ext cx="1309112" cy="591043"/>
      </dsp:txXfrm>
    </dsp:sp>
    <dsp:sp modelId="{51A690ED-17A4-481B-B91E-B6B1F53C3D67}">
      <dsp:nvSpPr>
        <dsp:cNvPr id="0" name=""/>
        <dsp:cNvSpPr/>
      </dsp:nvSpPr>
      <dsp:spPr>
        <a:xfrm rot="5400000">
          <a:off x="849207" y="645202"/>
          <a:ext cx="235432" cy="2825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-5400000">
        <a:off x="882168" y="668745"/>
        <a:ext cx="169510" cy="164802"/>
      </dsp:txXfrm>
    </dsp:sp>
    <dsp:sp modelId="{AC6CBA59-7151-4208-8049-F767CE022813}">
      <dsp:nvSpPr>
        <dsp:cNvPr id="0" name=""/>
        <dsp:cNvSpPr/>
      </dsp:nvSpPr>
      <dsp:spPr>
        <a:xfrm>
          <a:off x="293979" y="943417"/>
          <a:ext cx="1345888" cy="627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예약확인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312367" y="961805"/>
        <a:ext cx="1309112" cy="591043"/>
      </dsp:txXfrm>
    </dsp:sp>
    <dsp:sp modelId="{B545FE69-C014-4657-A869-72FFE5A40C48}">
      <dsp:nvSpPr>
        <dsp:cNvPr id="0" name=""/>
        <dsp:cNvSpPr/>
      </dsp:nvSpPr>
      <dsp:spPr>
        <a:xfrm rot="5400000">
          <a:off x="849207" y="1586932"/>
          <a:ext cx="235432" cy="2825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-5400000">
        <a:off x="882168" y="1610475"/>
        <a:ext cx="169510" cy="164802"/>
      </dsp:txXfrm>
    </dsp:sp>
    <dsp:sp modelId="{3D692732-9EA3-4096-831F-EAB84B7700E3}">
      <dsp:nvSpPr>
        <dsp:cNvPr id="0" name=""/>
        <dsp:cNvSpPr/>
      </dsp:nvSpPr>
      <dsp:spPr>
        <a:xfrm>
          <a:off x="293979" y="1885146"/>
          <a:ext cx="1345888" cy="627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예약금결재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312367" y="1903534"/>
        <a:ext cx="1309112" cy="591043"/>
      </dsp:txXfrm>
    </dsp:sp>
    <dsp:sp modelId="{5641295C-03F9-421A-9700-7B15271D5462}">
      <dsp:nvSpPr>
        <dsp:cNvPr id="0" name=""/>
        <dsp:cNvSpPr/>
      </dsp:nvSpPr>
      <dsp:spPr>
        <a:xfrm rot="5400000">
          <a:off x="849207" y="2528662"/>
          <a:ext cx="235432" cy="2825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-5400000">
        <a:off x="882168" y="2552205"/>
        <a:ext cx="169510" cy="164802"/>
      </dsp:txXfrm>
    </dsp:sp>
    <dsp:sp modelId="{B63C3097-1CFB-4172-A56D-F6B478E93716}">
      <dsp:nvSpPr>
        <dsp:cNvPr id="0" name=""/>
        <dsp:cNvSpPr/>
      </dsp:nvSpPr>
      <dsp:spPr>
        <a:xfrm>
          <a:off x="293979" y="2826876"/>
          <a:ext cx="1345888" cy="627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예약완료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312367" y="2845264"/>
        <a:ext cx="1309112" cy="5910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47A8D-5202-428D-B079-90A799012F24}">
      <dsp:nvSpPr>
        <dsp:cNvPr id="0" name=""/>
        <dsp:cNvSpPr/>
      </dsp:nvSpPr>
      <dsp:spPr>
        <a:xfrm>
          <a:off x="1343886" y="0"/>
          <a:ext cx="958794" cy="648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매주 수요일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1362867" y="18981"/>
        <a:ext cx="920832" cy="610108"/>
      </dsp:txXfrm>
    </dsp:sp>
    <dsp:sp modelId="{4FE1C736-16C7-4E11-B6AD-0D29334796F3}">
      <dsp:nvSpPr>
        <dsp:cNvPr id="0" name=""/>
        <dsp:cNvSpPr/>
      </dsp:nvSpPr>
      <dsp:spPr>
        <a:xfrm rot="10800000">
          <a:off x="1044743" y="205144"/>
          <a:ext cx="203264" cy="23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 rot="10800000">
        <a:off x="1105722" y="252700"/>
        <a:ext cx="142285" cy="142669"/>
      </dsp:txXfrm>
    </dsp:sp>
    <dsp:sp modelId="{F4112A8C-5A17-4621-BA24-BE0206DA51C1}">
      <dsp:nvSpPr>
        <dsp:cNvPr id="0" name=""/>
        <dsp:cNvSpPr/>
      </dsp:nvSpPr>
      <dsp:spPr>
        <a:xfrm>
          <a:off x="1574" y="0"/>
          <a:ext cx="958794" cy="648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돋움" pitchFamily="50" charset="-127"/>
              <a:ea typeface="돋움" pitchFamily="50" charset="-127"/>
            </a:rPr>
            <a:t>선착순</a:t>
          </a:r>
          <a:endParaRPr lang="ko-KR" altLang="en-US" sz="1800" kern="1200">
            <a:latin typeface="돋움" pitchFamily="50" charset="-127"/>
            <a:ea typeface="돋움" pitchFamily="50" charset="-127"/>
          </a:endParaRPr>
        </a:p>
      </dsp:txBody>
      <dsp:txXfrm>
        <a:off x="20555" y="18981"/>
        <a:ext cx="920832" cy="61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6614A-E190-4512-9B09-43DEBA4F349D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D6FF4-6934-494C-8394-2BF0CADB05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11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9D1C-7A9F-4060-9121-737F9FF9590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A9B0-77E9-4BAC-96A3-B7F04405A9D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B2D9-F467-4D66-A087-3822CDD9C66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399-CD81-4103-935F-7985CC94BAC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각형 8"/>
          <p:cNvSpPr/>
          <p:nvPr userDrawn="1"/>
        </p:nvSpPr>
        <p:spPr>
          <a:xfrm>
            <a:off x="0" y="188640"/>
            <a:ext cx="9906000" cy="1052736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262688"/>
            <a:ext cx="1609724" cy="595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F6A0-011C-4EB6-98E2-C869AA9261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2CD4-8112-4C33-BB93-A5D075AD4FA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6318-8CD3-46B5-9B08-BF865A34B8C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A48A-AF40-41AE-AB70-2D6A036A7D8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0101-66E9-4691-9CE2-339396B55B3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6FB20-6C27-42BA-9E72-C62895D46B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BD84-2BE8-4812-AD02-2B2529040D1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F1CA-A280-4DF6-941A-42FA5A17BFC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FA91-B9B3-45C1-920B-A71CD31B5F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272480" y="3212976"/>
            <a:ext cx="4176464" cy="3312368"/>
          </a:xfrm>
          <a:custGeom>
            <a:avLst/>
            <a:gdLst>
              <a:gd name="connsiteX0" fmla="*/ 0 w 2736304"/>
              <a:gd name="connsiteY0" fmla="*/ 0 h 2736304"/>
              <a:gd name="connsiteX1" fmla="*/ 1368152 w 2736304"/>
              <a:gd name="connsiteY1" fmla="*/ 0 h 2736304"/>
              <a:gd name="connsiteX2" fmla="*/ 2736304 w 2736304"/>
              <a:gd name="connsiteY2" fmla="*/ 1368152 h 2736304"/>
              <a:gd name="connsiteX3" fmla="*/ 1368152 w 2736304"/>
              <a:gd name="connsiteY3" fmla="*/ 2736304 h 2736304"/>
              <a:gd name="connsiteX4" fmla="*/ 0 w 2736304"/>
              <a:gd name="connsiteY4" fmla="*/ 2736304 h 2736304"/>
              <a:gd name="connsiteX5" fmla="*/ 1368152 w 2736304"/>
              <a:gd name="connsiteY5" fmla="*/ 1368152 h 2736304"/>
              <a:gd name="connsiteX6" fmla="*/ 0 w 2736304"/>
              <a:gd name="connsiteY6" fmla="*/ 0 h 2736304"/>
              <a:gd name="connsiteX0" fmla="*/ 0 w 2810092"/>
              <a:gd name="connsiteY0" fmla="*/ 0 h 2736304"/>
              <a:gd name="connsiteX1" fmla="*/ 1368152 w 2810092"/>
              <a:gd name="connsiteY1" fmla="*/ 0 h 2736304"/>
              <a:gd name="connsiteX2" fmla="*/ 2736304 w 2810092"/>
              <a:gd name="connsiteY2" fmla="*/ 1368152 h 2736304"/>
              <a:gd name="connsiteX3" fmla="*/ 1368152 w 2810092"/>
              <a:gd name="connsiteY3" fmla="*/ 2736304 h 2736304"/>
              <a:gd name="connsiteX4" fmla="*/ 0 w 2810092"/>
              <a:gd name="connsiteY4" fmla="*/ 2736304 h 2736304"/>
              <a:gd name="connsiteX5" fmla="*/ 1368152 w 2810092"/>
              <a:gd name="connsiteY5" fmla="*/ 1368152 h 2736304"/>
              <a:gd name="connsiteX6" fmla="*/ 0 w 2810092"/>
              <a:gd name="connsiteY6" fmla="*/ 0 h 2736304"/>
              <a:gd name="connsiteX0" fmla="*/ 0 w 2852384"/>
              <a:gd name="connsiteY0" fmla="*/ 0 h 2736304"/>
              <a:gd name="connsiteX1" fmla="*/ 1368152 w 2852384"/>
              <a:gd name="connsiteY1" fmla="*/ 0 h 2736304"/>
              <a:gd name="connsiteX2" fmla="*/ 2736304 w 2852384"/>
              <a:gd name="connsiteY2" fmla="*/ 1368152 h 2736304"/>
              <a:gd name="connsiteX3" fmla="*/ 1368152 w 2852384"/>
              <a:gd name="connsiteY3" fmla="*/ 2736304 h 2736304"/>
              <a:gd name="connsiteX4" fmla="*/ 0 w 2852384"/>
              <a:gd name="connsiteY4" fmla="*/ 2736304 h 2736304"/>
              <a:gd name="connsiteX5" fmla="*/ 1368152 w 2852384"/>
              <a:gd name="connsiteY5" fmla="*/ 1368152 h 2736304"/>
              <a:gd name="connsiteX6" fmla="*/ 0 w 2852384"/>
              <a:gd name="connsiteY6" fmla="*/ 0 h 2736304"/>
              <a:gd name="connsiteX0" fmla="*/ 0 w 2852384"/>
              <a:gd name="connsiteY0" fmla="*/ 0 h 2736304"/>
              <a:gd name="connsiteX1" fmla="*/ 1368152 w 2852384"/>
              <a:gd name="connsiteY1" fmla="*/ 0 h 2736304"/>
              <a:gd name="connsiteX2" fmla="*/ 2736304 w 2852384"/>
              <a:gd name="connsiteY2" fmla="*/ 1368152 h 2736304"/>
              <a:gd name="connsiteX3" fmla="*/ 1368152 w 2852384"/>
              <a:gd name="connsiteY3" fmla="*/ 2736304 h 2736304"/>
              <a:gd name="connsiteX4" fmla="*/ 0 w 2852384"/>
              <a:gd name="connsiteY4" fmla="*/ 2736304 h 2736304"/>
              <a:gd name="connsiteX5" fmla="*/ 1368152 w 2852384"/>
              <a:gd name="connsiteY5" fmla="*/ 1368152 h 2736304"/>
              <a:gd name="connsiteX6" fmla="*/ 0 w 2852384"/>
              <a:gd name="connsiteY6" fmla="*/ 0 h 2736304"/>
              <a:gd name="connsiteX0" fmla="*/ 0 w 3096344"/>
              <a:gd name="connsiteY0" fmla="*/ 0 h 2736304"/>
              <a:gd name="connsiteX1" fmla="*/ 1368152 w 3096344"/>
              <a:gd name="connsiteY1" fmla="*/ 0 h 2736304"/>
              <a:gd name="connsiteX2" fmla="*/ 3096344 w 3096344"/>
              <a:gd name="connsiteY2" fmla="*/ 1368152 h 2736304"/>
              <a:gd name="connsiteX3" fmla="*/ 1368152 w 3096344"/>
              <a:gd name="connsiteY3" fmla="*/ 2736304 h 2736304"/>
              <a:gd name="connsiteX4" fmla="*/ 0 w 3096344"/>
              <a:gd name="connsiteY4" fmla="*/ 2736304 h 2736304"/>
              <a:gd name="connsiteX5" fmla="*/ 1368152 w 3096344"/>
              <a:gd name="connsiteY5" fmla="*/ 1368152 h 2736304"/>
              <a:gd name="connsiteX6" fmla="*/ 0 w 3096344"/>
              <a:gd name="connsiteY6" fmla="*/ 0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6344" h="2736304">
                <a:moveTo>
                  <a:pt x="0" y="0"/>
                </a:moveTo>
                <a:lnTo>
                  <a:pt x="1368152" y="0"/>
                </a:lnTo>
                <a:cubicBezTo>
                  <a:pt x="2810092" y="328981"/>
                  <a:pt x="2640293" y="912101"/>
                  <a:pt x="3096344" y="1368152"/>
                </a:cubicBezTo>
                <a:cubicBezTo>
                  <a:pt x="2640293" y="1824203"/>
                  <a:pt x="2852384" y="2483848"/>
                  <a:pt x="1368152" y="2736304"/>
                </a:cubicBezTo>
                <a:lnTo>
                  <a:pt x="0" y="2736304"/>
                </a:lnTo>
                <a:lnTo>
                  <a:pt x="1368152" y="1368152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016896" y="2060848"/>
            <a:ext cx="5309391" cy="13553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맑은 고딕" pitchFamily="50" charset="-127"/>
                <a:ea typeface="맑은 고딕" pitchFamily="50" charset="-127"/>
              </a:rPr>
              <a:t>Green day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" name="그림 5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01272" y="116632"/>
            <a:ext cx="2329805" cy="861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팔각형 4"/>
          <p:cNvSpPr/>
          <p:nvPr/>
        </p:nvSpPr>
        <p:spPr>
          <a:xfrm>
            <a:off x="1280592" y="1700808"/>
            <a:ext cx="5256584" cy="720080"/>
          </a:xfrm>
          <a:prstGeom prst="octag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산림욕 정의와 효과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팔각형 6"/>
          <p:cNvSpPr/>
          <p:nvPr/>
        </p:nvSpPr>
        <p:spPr>
          <a:xfrm>
            <a:off x="1280592" y="2924944"/>
            <a:ext cx="5256584" cy="720080"/>
          </a:xfrm>
          <a:prstGeom prst="octag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전국 주요 수목원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팔각형 8"/>
          <p:cNvSpPr/>
          <p:nvPr/>
        </p:nvSpPr>
        <p:spPr>
          <a:xfrm>
            <a:off x="1280592" y="4077072"/>
            <a:ext cx="5256584" cy="720080"/>
          </a:xfrm>
          <a:prstGeom prst="octag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자연휴양림 운영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팔각형 10"/>
          <p:cNvSpPr/>
          <p:nvPr/>
        </p:nvSpPr>
        <p:spPr>
          <a:xfrm>
            <a:off x="1280592" y="5301208"/>
            <a:ext cx="5256584" cy="720080"/>
          </a:xfrm>
          <a:prstGeom prst="octagon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휴양림 운영 및 예약 절차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r="50000" b="67152"/>
          <a:stretch>
            <a:fillRect/>
          </a:stretch>
        </p:blipFill>
        <p:spPr>
          <a:xfrm>
            <a:off x="6609183" y="3212976"/>
            <a:ext cx="2600493" cy="2224857"/>
          </a:xfrm>
          <a:prstGeom prst="rect">
            <a:avLst/>
          </a:prstGeom>
        </p:spPr>
      </p:pic>
      <p:sp>
        <p:nvSpPr>
          <p:cNvPr id="3" name="눈물 방울 2"/>
          <p:cNvSpPr/>
          <p:nvPr/>
        </p:nvSpPr>
        <p:spPr>
          <a:xfrm rot="480000">
            <a:off x="909122" y="1640333"/>
            <a:ext cx="936000" cy="936000"/>
          </a:xfrm>
          <a:prstGeom prst="teardrop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눈물 방울 13"/>
          <p:cNvSpPr/>
          <p:nvPr/>
        </p:nvSpPr>
        <p:spPr>
          <a:xfrm rot="480000">
            <a:off x="909122" y="2866460"/>
            <a:ext cx="936000" cy="936000"/>
          </a:xfrm>
          <a:prstGeom prst="teardrop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눈물 방울 14"/>
          <p:cNvSpPr/>
          <p:nvPr/>
        </p:nvSpPr>
        <p:spPr>
          <a:xfrm rot="480000">
            <a:off x="909122" y="4019851"/>
            <a:ext cx="936000" cy="936000"/>
          </a:xfrm>
          <a:prstGeom prst="teardrop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눈물 방울 15"/>
          <p:cNvSpPr/>
          <p:nvPr/>
        </p:nvSpPr>
        <p:spPr>
          <a:xfrm rot="480000">
            <a:off x="909122" y="5235586"/>
            <a:ext cx="936000" cy="936000"/>
          </a:xfrm>
          <a:prstGeom prst="teardrop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6624" y="183001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96624" y="305415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6624" y="425701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96624" y="543041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산림욕 정의와 효과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464" y="1340769"/>
            <a:ext cx="8280920" cy="26642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The effect of forest bath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Terpenes are emitted by the trees of the forest(Phytoncide) is removed to kill harmful substances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Purify the mind and body to relieve stress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To recover the body rhythm, athleticism and discipline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8464" y="4005064"/>
            <a:ext cx="7632848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산림욕이란</a:t>
            </a:r>
            <a:r>
              <a:rPr kumimoji="0" lang="en-US" altLang="ko-K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?</a:t>
            </a: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울창한 숲 속에 들어가 나무들이 뿜어내는 향기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(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피톤치드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)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를 직접 마시거나 피부에 접촉시키고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자연경관과 어우러져 심신의 단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련과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 안정을 가지는 자연건강법을 말한다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.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61312" y="4509120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전국 주요 수목원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7" name="사다리꼴 6"/>
          <p:cNvSpPr/>
          <p:nvPr/>
        </p:nvSpPr>
        <p:spPr>
          <a:xfrm>
            <a:off x="2000672" y="1649582"/>
            <a:ext cx="2448272" cy="792088"/>
          </a:xfrm>
          <a:prstGeom prst="trapezoi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위치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사다리꼴 7"/>
          <p:cNvSpPr/>
          <p:nvPr/>
        </p:nvSpPr>
        <p:spPr>
          <a:xfrm>
            <a:off x="4448944" y="1649582"/>
            <a:ext cx="1944216" cy="792088"/>
          </a:xfrm>
          <a:prstGeom prst="trapezoi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연락처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사다리꼴 8"/>
          <p:cNvSpPr/>
          <p:nvPr/>
        </p:nvSpPr>
        <p:spPr>
          <a:xfrm>
            <a:off x="6393160" y="1649582"/>
            <a:ext cx="3024336" cy="792088"/>
          </a:xfrm>
          <a:prstGeom prst="trapezoi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특징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사다리꼴 9"/>
          <p:cNvSpPr/>
          <p:nvPr/>
        </p:nvSpPr>
        <p:spPr>
          <a:xfrm>
            <a:off x="416496" y="2780928"/>
            <a:ext cx="1584176" cy="504056"/>
          </a:xfrm>
          <a:prstGeom prst="trapezoid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구름 11"/>
          <p:cNvSpPr/>
          <p:nvPr/>
        </p:nvSpPr>
        <p:spPr>
          <a:xfrm flipH="1">
            <a:off x="344488" y="2472843"/>
            <a:ext cx="1584176" cy="72008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국립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수목원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사다리꼴 21"/>
          <p:cNvSpPr/>
          <p:nvPr/>
        </p:nvSpPr>
        <p:spPr>
          <a:xfrm>
            <a:off x="416496" y="3624242"/>
            <a:ext cx="1584176" cy="504056"/>
          </a:xfrm>
          <a:prstGeom prst="trapezoid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구름 22"/>
          <p:cNvSpPr/>
          <p:nvPr/>
        </p:nvSpPr>
        <p:spPr>
          <a:xfrm flipH="1">
            <a:off x="344488" y="3316157"/>
            <a:ext cx="1584176" cy="72008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한택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식물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원</a:t>
            </a:r>
          </a:p>
        </p:txBody>
      </p:sp>
      <p:sp>
        <p:nvSpPr>
          <p:cNvPr id="24" name="사다리꼴 23"/>
          <p:cNvSpPr/>
          <p:nvPr/>
        </p:nvSpPr>
        <p:spPr>
          <a:xfrm>
            <a:off x="416496" y="4488338"/>
            <a:ext cx="1584176" cy="504056"/>
          </a:xfrm>
          <a:prstGeom prst="trapezoid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구름 24"/>
          <p:cNvSpPr/>
          <p:nvPr/>
        </p:nvSpPr>
        <p:spPr>
          <a:xfrm flipH="1">
            <a:off x="344488" y="4180253"/>
            <a:ext cx="1584176" cy="72008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천리포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식물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원</a:t>
            </a:r>
          </a:p>
        </p:txBody>
      </p:sp>
      <p:sp>
        <p:nvSpPr>
          <p:cNvPr id="26" name="사다리꼴 25"/>
          <p:cNvSpPr/>
          <p:nvPr/>
        </p:nvSpPr>
        <p:spPr>
          <a:xfrm>
            <a:off x="416496" y="5321261"/>
            <a:ext cx="1584176" cy="504056"/>
          </a:xfrm>
          <a:prstGeom prst="trapezoid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구름 26"/>
          <p:cNvSpPr/>
          <p:nvPr/>
        </p:nvSpPr>
        <p:spPr>
          <a:xfrm flipH="1">
            <a:off x="344488" y="5013176"/>
            <a:ext cx="1584176" cy="72008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여미지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식물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원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00672" y="2420888"/>
          <a:ext cx="7410028" cy="338999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41476"/>
                <a:gridCol w="1944216"/>
                <a:gridCol w="3024336"/>
              </a:tblGrid>
              <a:tr h="8474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경기도 포천 광릉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031-540-2000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예약제</a:t>
                      </a:r>
                      <a:endParaRPr lang="en-US" altLang="ko-KR" sz="180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국내 최고의 수목원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8474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경기도 용인 백암면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031-333-3558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국내 최대의 사립 식물원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8474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충청남도 태안 소원면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041-672-9982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‘</a:t>
                      </a:r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세계의 아름다운 수목원</a:t>
                      </a:r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’ </a:t>
                      </a:r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인증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8474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제주시 서귀포 색달동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>
                          <a:latin typeface="돋움" pitchFamily="50" charset="-127"/>
                          <a:ea typeface="돋움" pitchFamily="50" charset="-127"/>
                        </a:rPr>
                        <a:t>064-735-1100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latin typeface="돋움" pitchFamily="50" charset="-127"/>
                          <a:ea typeface="돋움" pitchFamily="50" charset="-127"/>
                        </a:rPr>
                        <a:t>동양 최대 온실 보유</a:t>
                      </a:r>
                      <a:endParaRPr lang="ko-KR" altLang="en-US" sz="180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자연휴양림 운영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88504" y="1628800"/>
          <a:ext cx="8856984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모서리가 둥근 사각형 설명선 5"/>
          <p:cNvSpPr/>
          <p:nvPr/>
        </p:nvSpPr>
        <p:spPr>
          <a:xfrm>
            <a:off x="6321152" y="2348880"/>
            <a:ext cx="2664296" cy="648072"/>
          </a:xfrm>
          <a:prstGeom prst="wedgeRoundRectCallout">
            <a:avLst>
              <a:gd name="adj1" fmla="val -148755"/>
              <a:gd name="adj2" fmla="val -20073"/>
              <a:gd name="adj3" fmla="val 16667"/>
            </a:avLst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연도별 이용객 인원이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증가 추세임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휴양림 운영 및 예약 절차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FA91-B9B3-45C1-920B-A71CD31B5FE0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488504" y="1556792"/>
            <a:ext cx="4320480" cy="4320480"/>
            <a:chOff x="488504" y="1556792"/>
            <a:chExt cx="4320480" cy="4320480"/>
          </a:xfrm>
        </p:grpSpPr>
        <p:sp>
          <p:nvSpPr>
            <p:cNvPr id="6" name="직사각형 5"/>
            <p:cNvSpPr/>
            <p:nvPr/>
          </p:nvSpPr>
          <p:spPr>
            <a:xfrm>
              <a:off x="488504" y="1772816"/>
              <a:ext cx="4320480" cy="41044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5" name="순서도: 저장 데이터 4"/>
            <p:cNvSpPr/>
            <p:nvPr/>
          </p:nvSpPr>
          <p:spPr>
            <a:xfrm>
              <a:off x="1064568" y="1556792"/>
              <a:ext cx="3384376" cy="504056"/>
            </a:xfrm>
            <a:prstGeom prst="flowChartOnlineStorag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휴양림 운영 방법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9" name="순서도: 문서 8"/>
            <p:cNvSpPr/>
            <p:nvPr/>
          </p:nvSpPr>
          <p:spPr>
            <a:xfrm>
              <a:off x="704528" y="2204864"/>
              <a:ext cx="1584176" cy="504056"/>
            </a:xfrm>
            <a:prstGeom prst="flowChartDocumen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오프라인 영역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0" name="순서도: 문서 9"/>
            <p:cNvSpPr/>
            <p:nvPr/>
          </p:nvSpPr>
          <p:spPr>
            <a:xfrm flipH="1">
              <a:off x="3008784" y="2204864"/>
              <a:ext cx="1584176" cy="504056"/>
            </a:xfrm>
            <a:prstGeom prst="flowChartDocumen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온라인 영역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704528" y="2924944"/>
              <a:ext cx="1368152" cy="7200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국립자연휴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양림관리</a:t>
              </a:r>
              <a:r>
                <a:rPr lang="ko-KR" altLang="en-US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소</a:t>
              </a:r>
            </a:p>
          </p:txBody>
        </p:sp>
        <p:sp>
          <p:nvSpPr>
            <p:cNvPr id="12" name="원통 11"/>
            <p:cNvSpPr/>
            <p:nvPr/>
          </p:nvSpPr>
          <p:spPr>
            <a:xfrm>
              <a:off x="3719202" y="2924944"/>
              <a:ext cx="864096" cy="576064"/>
            </a:xfrm>
            <a:prstGeom prst="can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3" name="원통 12"/>
            <p:cNvSpPr/>
            <p:nvPr/>
          </p:nvSpPr>
          <p:spPr>
            <a:xfrm>
              <a:off x="3719202" y="3068960"/>
              <a:ext cx="864096" cy="576064"/>
            </a:xfrm>
            <a:prstGeom prst="can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이용자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4" name="모서리가 접힌 도형 13"/>
            <p:cNvSpPr/>
            <p:nvPr/>
          </p:nvSpPr>
          <p:spPr>
            <a:xfrm>
              <a:off x="2504728" y="3645024"/>
              <a:ext cx="792088" cy="792088"/>
            </a:xfrm>
            <a:prstGeom prst="foldedCorner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문의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답</a:t>
              </a:r>
              <a:r>
                <a:rPr lang="ko-KR" altLang="en-US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변</a:t>
              </a:r>
            </a:p>
          </p:txBody>
        </p:sp>
        <p:cxnSp>
          <p:nvCxnSpPr>
            <p:cNvPr id="16" name="꺾인 연결선 15"/>
            <p:cNvCxnSpPr>
              <a:stCxn id="11" idx="3"/>
              <a:endCxn id="14" idx="1"/>
            </p:cNvCxnSpPr>
            <p:nvPr/>
          </p:nvCxnSpPr>
          <p:spPr>
            <a:xfrm>
              <a:off x="2072680" y="3284984"/>
              <a:ext cx="432048" cy="756084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꺾인 연결선 16"/>
            <p:cNvCxnSpPr>
              <a:stCxn id="13" idx="2"/>
              <a:endCxn id="14" idx="3"/>
            </p:cNvCxnSpPr>
            <p:nvPr/>
          </p:nvCxnSpPr>
          <p:spPr>
            <a:xfrm rot="10800000" flipV="1">
              <a:off x="3296816" y="3356992"/>
              <a:ext cx="422386" cy="68407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위쪽/아래쪽 화살표 19"/>
            <p:cNvSpPr/>
            <p:nvPr/>
          </p:nvSpPr>
          <p:spPr>
            <a:xfrm>
              <a:off x="992560" y="3789040"/>
              <a:ext cx="936104" cy="1080120"/>
            </a:xfrm>
            <a:prstGeom prst="upDownArrow">
              <a:avLst>
                <a:gd name="adj1" fmla="val 61100"/>
                <a:gd name="adj2" fmla="val 33350"/>
              </a:avLst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유지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관</a:t>
              </a:r>
              <a:r>
                <a:rPr lang="ko-KR" altLang="en-US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리</a:t>
              </a:r>
            </a:p>
          </p:txBody>
        </p:sp>
        <p:sp>
          <p:nvSpPr>
            <p:cNvPr id="21" name="위쪽/아래쪽 화살표 20"/>
            <p:cNvSpPr/>
            <p:nvPr/>
          </p:nvSpPr>
          <p:spPr>
            <a:xfrm>
              <a:off x="3584848" y="3789040"/>
              <a:ext cx="936104" cy="1080120"/>
            </a:xfrm>
            <a:prstGeom prst="upDownArrow">
              <a:avLst>
                <a:gd name="adj1" fmla="val 61100"/>
                <a:gd name="adj2" fmla="val 33350"/>
              </a:avLst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예약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확</a:t>
              </a:r>
              <a:r>
                <a:rPr lang="ko-KR" altLang="en-US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인</a:t>
              </a: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704528" y="5013176"/>
              <a:ext cx="1368152" cy="7200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자연휴양림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4" name="모서리가 접힌 도형 23"/>
            <p:cNvSpPr/>
            <p:nvPr/>
          </p:nvSpPr>
          <p:spPr>
            <a:xfrm>
              <a:off x="3224808" y="5013176"/>
              <a:ext cx="1368152" cy="720080"/>
            </a:xfrm>
            <a:prstGeom prst="foldedCorner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홈페이지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예약시스</a:t>
              </a:r>
              <a:r>
                <a:rPr lang="ko-KR" altLang="en-US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템</a:t>
              </a:r>
              <a:endParaRPr lang="en-US" altLang="ko-KR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5097016" y="1556792"/>
            <a:ext cx="4392488" cy="4320480"/>
            <a:chOff x="5097016" y="1556792"/>
            <a:chExt cx="4392488" cy="4320480"/>
          </a:xfrm>
        </p:grpSpPr>
        <p:sp>
          <p:nvSpPr>
            <p:cNvPr id="8" name="직사각형 7"/>
            <p:cNvSpPr/>
            <p:nvPr/>
          </p:nvSpPr>
          <p:spPr>
            <a:xfrm>
              <a:off x="5169024" y="1772816"/>
              <a:ext cx="4320480" cy="41044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5" name="순서도: 저장 데이터 24"/>
            <p:cNvSpPr/>
            <p:nvPr/>
          </p:nvSpPr>
          <p:spPr>
            <a:xfrm flipH="1">
              <a:off x="5601072" y="1556792"/>
              <a:ext cx="3384376" cy="504056"/>
            </a:xfrm>
            <a:prstGeom prst="flowChartOnlineStorag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휴양림 예약 안내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26" name="다이어그램 25"/>
            <p:cNvGraphicFramePr/>
            <p:nvPr/>
          </p:nvGraphicFramePr>
          <p:xfrm>
            <a:off x="5097016" y="2348880"/>
            <a:ext cx="1933848" cy="34563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27" name="다이어그램 26"/>
            <p:cNvGraphicFramePr/>
            <p:nvPr/>
          </p:nvGraphicFramePr>
          <p:xfrm>
            <a:off x="7041232" y="2400107"/>
            <a:ext cx="2304256" cy="648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28" name="모서리가 둥근 직사각형 27"/>
            <p:cNvSpPr/>
            <p:nvPr/>
          </p:nvSpPr>
          <p:spPr>
            <a:xfrm>
              <a:off x="7041232" y="3717032"/>
              <a:ext cx="2304256" cy="576064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신용카드</a:t>
              </a:r>
              <a:r>
                <a:rPr lang="en-US" altLang="ko-KR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/</a:t>
              </a:r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계좌이체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29" name="순서도: 순차적 액세스 저장소 28"/>
            <p:cNvSpPr/>
            <p:nvPr/>
          </p:nvSpPr>
          <p:spPr>
            <a:xfrm flipH="1">
              <a:off x="7185248" y="4797152"/>
              <a:ext cx="2016224" cy="792088"/>
            </a:xfrm>
            <a:prstGeom prst="flowChartMagneticTap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입금 후 처리</a:t>
              </a:r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돋움" pitchFamily="50" charset="-127"/>
            <a:ea typeface="돋움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197</Words>
  <Application>Microsoft Office PowerPoint</Application>
  <PresentationFormat>A4 용지(210x297mm)</PresentationFormat>
  <Paragraphs>76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산림욕 정의와 효과</vt:lpstr>
      <vt:lpstr>전국 주요 수목원 현황</vt:lpstr>
      <vt:lpstr>자연휴양림 운영 현황</vt:lpstr>
      <vt:lpstr>휴양림 운영 및 예약 절차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27</cp:revision>
  <dcterms:created xsi:type="dcterms:W3CDTF">2015-02-10T04:39:43Z</dcterms:created>
  <dcterms:modified xsi:type="dcterms:W3CDTF">2016-09-23T06:17:17Z</dcterms:modified>
</cp:coreProperties>
</file>