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gif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0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궁서" pitchFamily="18" charset="-127"/>
                <a:ea typeface="궁서" pitchFamily="18" charset="-127"/>
              </a:defRPr>
            </a:pP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연도별 최저임금 결정현황</a:t>
            </a:r>
            <a:endParaRPr lang="ko-KR" sz="2400" dirty="0">
              <a:latin typeface="궁서" pitchFamily="18" charset="-127"/>
              <a:ea typeface="궁서" pitchFamily="18" charset="-127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최저임금</c:v>
                </c:pt>
              </c:strCache>
            </c:strRef>
          </c:tx>
          <c:invertIfNegative val="0"/>
          <c:dLbls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Sheet1!$B$1:$F$1</c:f>
              <c:strCache>
                <c:ptCount val="5"/>
                <c:pt idx="0">
                  <c:v>2014년</c:v>
                </c:pt>
                <c:pt idx="1">
                  <c:v>2015년</c:v>
                </c:pt>
                <c:pt idx="2">
                  <c:v>2016년</c:v>
                </c:pt>
                <c:pt idx="3">
                  <c:v>2017년</c:v>
                </c:pt>
                <c:pt idx="4">
                  <c:v>2018년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5210</c:v>
                </c:pt>
                <c:pt idx="1">
                  <c:v>5580</c:v>
                </c:pt>
                <c:pt idx="2">
                  <c:v>6030</c:v>
                </c:pt>
                <c:pt idx="3">
                  <c:v>6470</c:v>
                </c:pt>
                <c:pt idx="4">
                  <c:v>7530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039552"/>
        <c:axId val="74662464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인상률</c:v>
                </c:pt>
              </c:strCache>
            </c:strRef>
          </c:tx>
          <c:dLbls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Sheet1!$B$1:$F$1</c:f>
              <c:strCache>
                <c:ptCount val="5"/>
                <c:pt idx="0">
                  <c:v>2014년</c:v>
                </c:pt>
                <c:pt idx="1">
                  <c:v>2015년</c:v>
                </c:pt>
                <c:pt idx="2">
                  <c:v>2016년</c:v>
                </c:pt>
                <c:pt idx="3">
                  <c:v>2017년</c:v>
                </c:pt>
                <c:pt idx="4">
                  <c:v>2018년</c:v>
                </c:pt>
              </c:strCache>
            </c:strRef>
          </c:cat>
          <c:val>
            <c:numRef>
              <c:f>Sheet1!$B$3:$F$3</c:f>
              <c:numCache>
                <c:formatCode>0.0%</c:formatCode>
                <c:ptCount val="5"/>
                <c:pt idx="0">
                  <c:v>7.1999999999999995E-2</c:v>
                </c:pt>
                <c:pt idx="1">
                  <c:v>7.0999999999999994E-2</c:v>
                </c:pt>
                <c:pt idx="2">
                  <c:v>8.1000000000000003E-2</c:v>
                </c:pt>
                <c:pt idx="3">
                  <c:v>7.2999999999999995E-2</c:v>
                </c:pt>
                <c:pt idx="4">
                  <c:v>0.16400000000000001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041088"/>
        <c:axId val="74256320"/>
      </c:lineChart>
      <c:catAx>
        <c:axId val="174039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74662464"/>
        <c:crosses val="autoZero"/>
        <c:auto val="1"/>
        <c:lblAlgn val="ctr"/>
        <c:lblOffset val="100"/>
        <c:noMultiLvlLbl val="0"/>
      </c:catAx>
      <c:valAx>
        <c:axId val="74662464"/>
        <c:scaling>
          <c:orientation val="minMax"/>
        </c:scaling>
        <c:delete val="0"/>
        <c:axPos val="l"/>
        <c:numFmt formatCode="_(* #,##0_);_(* \(#,##0\);_(* &quot;-&quot;_);_(@_)" sourceLinked="0"/>
        <c:majorTickMark val="none"/>
        <c:minorTickMark val="none"/>
        <c:tickLblPos val="nextTo"/>
        <c:crossAx val="174039552"/>
        <c:crosses val="autoZero"/>
        <c:crossBetween val="between"/>
      </c:valAx>
      <c:valAx>
        <c:axId val="74256320"/>
        <c:scaling>
          <c:orientation val="minMax"/>
          <c:max val="0.2"/>
        </c:scaling>
        <c:delete val="0"/>
        <c:axPos val="r"/>
        <c:numFmt formatCode="0.0%" sourceLinked="1"/>
        <c:majorTickMark val="out"/>
        <c:minorTickMark val="none"/>
        <c:tickLblPos val="nextTo"/>
        <c:crossAx val="174041088"/>
        <c:crosses val="max"/>
        <c:crossBetween val="between"/>
        <c:majorUnit val="4.0000000000000008E-2"/>
      </c:valAx>
      <c:catAx>
        <c:axId val="174041088"/>
        <c:scaling>
          <c:orientation val="minMax"/>
        </c:scaling>
        <c:delete val="1"/>
        <c:axPos val="b"/>
        <c:majorTickMark val="out"/>
        <c:minorTickMark val="none"/>
        <c:tickLblPos val="nextTo"/>
        <c:crossAx val="742563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600">
          <a:latin typeface="돋움" pitchFamily="50" charset="-127"/>
          <a:ea typeface="돋움" pitchFamily="50" charset="-127"/>
        </a:defRPr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50C29-88E9-406F-8008-1FA5394AD7D9}" type="doc">
      <dgm:prSet loTypeId="urn:microsoft.com/office/officeart/2005/8/layout/process2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26CC6D0F-9552-4A1A-B2A6-DF31F056FF3C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회의</a:t>
          </a:r>
          <a:endParaRPr lang="ko-KR" altLang="en-US" sz="1800" dirty="0">
            <a:latin typeface="돋움" pitchFamily="50" charset="-127"/>
            <a:ea typeface="돋움" pitchFamily="50" charset="-127"/>
          </a:endParaRPr>
        </a:p>
      </dgm:t>
    </dgm:pt>
    <dgm:pt modelId="{AE840CE1-3652-4AEB-B2C5-29D8F5BC2580}" type="parTrans" cxnId="{6FA11C8C-8409-4ADD-A71E-C7288FA914F7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542DF644-8D9D-4BCA-A414-46A58376F793}" type="sibTrans" cxnId="{6FA11C8C-8409-4ADD-A71E-C7288FA914F7}">
      <dgm:prSet custT="1"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97C668B4-0905-4111-A58D-C746F4EA0784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자료</a:t>
          </a:r>
          <a:endParaRPr lang="ko-KR" altLang="en-US" sz="1800" dirty="0">
            <a:latin typeface="돋움" pitchFamily="50" charset="-127"/>
            <a:ea typeface="돋움" pitchFamily="50" charset="-127"/>
          </a:endParaRPr>
        </a:p>
      </dgm:t>
    </dgm:pt>
    <dgm:pt modelId="{A2218D88-3748-49D6-8CC8-DC419A0B752D}" type="parTrans" cxnId="{7253AC74-6D0B-43BC-8C7E-0EE171D3C065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CD70EFFE-7C9B-4851-83AF-E247C68BA650}" type="sibTrans" cxnId="{7253AC74-6D0B-43BC-8C7E-0EE171D3C065}">
      <dgm:prSet custT="1"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F1BD072C-9C39-4EE7-9233-82A71D4EEA40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의견</a:t>
          </a:r>
          <a:endParaRPr lang="ko-KR" altLang="en-US" sz="1800" dirty="0">
            <a:latin typeface="돋움" pitchFamily="50" charset="-127"/>
            <a:ea typeface="돋움" pitchFamily="50" charset="-127"/>
          </a:endParaRPr>
        </a:p>
      </dgm:t>
    </dgm:pt>
    <dgm:pt modelId="{01AEEBDF-A562-45D0-975E-6020C24E3B58}" type="parTrans" cxnId="{14146AB6-D931-44C5-968A-E2707E56FD63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669E5860-73DB-4061-9492-6F45FB03C0E9}" type="sibTrans" cxnId="{14146AB6-D931-44C5-968A-E2707E56FD63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279C2E40-0C7D-485F-828E-B6EFF5A50C84}" type="pres">
      <dgm:prSet presAssocID="{15550C29-88E9-406F-8008-1FA5394AD7D9}" presName="linearFlow" presStyleCnt="0">
        <dgm:presLayoutVars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FD3A43-36C2-407A-8976-B0A8180B8816}" type="pres">
      <dgm:prSet presAssocID="{26CC6D0F-9552-4A1A-B2A6-DF31F056FF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2112F8-0159-48F9-B91A-E03045658FD1}" type="pres">
      <dgm:prSet presAssocID="{542DF644-8D9D-4BCA-A414-46A58376F793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14D396F-133D-4846-A911-A4DEACD00F86}" type="pres">
      <dgm:prSet presAssocID="{542DF644-8D9D-4BCA-A414-46A58376F793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87466D33-BDA7-4A63-8B37-3CE131011A11}" type="pres">
      <dgm:prSet presAssocID="{97C668B4-0905-4111-A58D-C746F4EA078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49B0F1-E115-4ED0-B972-431FB10A00E7}" type="pres">
      <dgm:prSet presAssocID="{CD70EFFE-7C9B-4851-83AF-E247C68BA650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4722F801-F1F3-4B86-9BFA-168305274D9D}" type="pres">
      <dgm:prSet presAssocID="{CD70EFFE-7C9B-4851-83AF-E247C68BA650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7D501E79-5D69-475A-AFE9-6C054A57AB74}" type="pres">
      <dgm:prSet presAssocID="{F1BD072C-9C39-4EE7-9233-82A71D4EEA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AFB44CB-C82C-49B7-8A5A-6EBE369B7585}" type="presOf" srcId="{26CC6D0F-9552-4A1A-B2A6-DF31F056FF3C}" destId="{5BFD3A43-36C2-407A-8976-B0A8180B8816}" srcOrd="0" destOrd="0" presId="urn:microsoft.com/office/officeart/2005/8/layout/process2"/>
    <dgm:cxn modelId="{14146AB6-D931-44C5-968A-E2707E56FD63}" srcId="{15550C29-88E9-406F-8008-1FA5394AD7D9}" destId="{F1BD072C-9C39-4EE7-9233-82A71D4EEA40}" srcOrd="2" destOrd="0" parTransId="{01AEEBDF-A562-45D0-975E-6020C24E3B58}" sibTransId="{669E5860-73DB-4061-9492-6F45FB03C0E9}"/>
    <dgm:cxn modelId="{EAEC75A0-5EA7-483B-A41D-E09C37D9A5FF}" type="presOf" srcId="{542DF644-8D9D-4BCA-A414-46A58376F793}" destId="{162112F8-0159-48F9-B91A-E03045658FD1}" srcOrd="0" destOrd="0" presId="urn:microsoft.com/office/officeart/2005/8/layout/process2"/>
    <dgm:cxn modelId="{39647433-F851-4886-BC8C-0837CBB7C7DC}" type="presOf" srcId="{97C668B4-0905-4111-A58D-C746F4EA0784}" destId="{87466D33-BDA7-4A63-8B37-3CE131011A11}" srcOrd="0" destOrd="0" presId="urn:microsoft.com/office/officeart/2005/8/layout/process2"/>
    <dgm:cxn modelId="{6FA11C8C-8409-4ADD-A71E-C7288FA914F7}" srcId="{15550C29-88E9-406F-8008-1FA5394AD7D9}" destId="{26CC6D0F-9552-4A1A-B2A6-DF31F056FF3C}" srcOrd="0" destOrd="0" parTransId="{AE840CE1-3652-4AEB-B2C5-29D8F5BC2580}" sibTransId="{542DF644-8D9D-4BCA-A414-46A58376F793}"/>
    <dgm:cxn modelId="{503C7BFF-8F10-4F54-81D0-44DB7B7B7977}" type="presOf" srcId="{15550C29-88E9-406F-8008-1FA5394AD7D9}" destId="{279C2E40-0C7D-485F-828E-B6EFF5A50C84}" srcOrd="0" destOrd="0" presId="urn:microsoft.com/office/officeart/2005/8/layout/process2"/>
    <dgm:cxn modelId="{7253AC74-6D0B-43BC-8C7E-0EE171D3C065}" srcId="{15550C29-88E9-406F-8008-1FA5394AD7D9}" destId="{97C668B4-0905-4111-A58D-C746F4EA0784}" srcOrd="1" destOrd="0" parTransId="{A2218D88-3748-49D6-8CC8-DC419A0B752D}" sibTransId="{CD70EFFE-7C9B-4851-83AF-E247C68BA650}"/>
    <dgm:cxn modelId="{2563A765-D21E-4E09-B2C0-E82142F0F05B}" type="presOf" srcId="{F1BD072C-9C39-4EE7-9233-82A71D4EEA40}" destId="{7D501E79-5D69-475A-AFE9-6C054A57AB74}" srcOrd="0" destOrd="0" presId="urn:microsoft.com/office/officeart/2005/8/layout/process2"/>
    <dgm:cxn modelId="{24C478DA-152B-4FDC-80FF-56E4016350AC}" type="presOf" srcId="{CD70EFFE-7C9B-4851-83AF-E247C68BA650}" destId="{4849B0F1-E115-4ED0-B972-431FB10A00E7}" srcOrd="0" destOrd="0" presId="urn:microsoft.com/office/officeart/2005/8/layout/process2"/>
    <dgm:cxn modelId="{ED68B6CD-BEA9-43AB-ADA7-DD3B77D9D54F}" type="presOf" srcId="{542DF644-8D9D-4BCA-A414-46A58376F793}" destId="{F14D396F-133D-4846-A911-A4DEACD00F86}" srcOrd="1" destOrd="0" presId="urn:microsoft.com/office/officeart/2005/8/layout/process2"/>
    <dgm:cxn modelId="{FEC394B0-C360-413A-8736-C99F6653CA4E}" type="presOf" srcId="{CD70EFFE-7C9B-4851-83AF-E247C68BA650}" destId="{4722F801-F1F3-4B86-9BFA-168305274D9D}" srcOrd="1" destOrd="0" presId="urn:microsoft.com/office/officeart/2005/8/layout/process2"/>
    <dgm:cxn modelId="{6AC418FF-CFB9-41A8-9AB1-6AEA00800B62}" type="presParOf" srcId="{279C2E40-0C7D-485F-828E-B6EFF5A50C84}" destId="{5BFD3A43-36C2-407A-8976-B0A8180B8816}" srcOrd="0" destOrd="0" presId="urn:microsoft.com/office/officeart/2005/8/layout/process2"/>
    <dgm:cxn modelId="{B6484092-4471-47D2-A0C2-D320C08B3D70}" type="presParOf" srcId="{279C2E40-0C7D-485F-828E-B6EFF5A50C84}" destId="{162112F8-0159-48F9-B91A-E03045658FD1}" srcOrd="1" destOrd="0" presId="urn:microsoft.com/office/officeart/2005/8/layout/process2"/>
    <dgm:cxn modelId="{C00CBCEE-DDE0-40E5-8771-79D72A6115EC}" type="presParOf" srcId="{162112F8-0159-48F9-B91A-E03045658FD1}" destId="{F14D396F-133D-4846-A911-A4DEACD00F86}" srcOrd="0" destOrd="0" presId="urn:microsoft.com/office/officeart/2005/8/layout/process2"/>
    <dgm:cxn modelId="{220AB0FB-8D6A-4062-9F16-1B1D0534C0AB}" type="presParOf" srcId="{279C2E40-0C7D-485F-828E-B6EFF5A50C84}" destId="{87466D33-BDA7-4A63-8B37-3CE131011A11}" srcOrd="2" destOrd="0" presId="urn:microsoft.com/office/officeart/2005/8/layout/process2"/>
    <dgm:cxn modelId="{37A7E85C-3998-4AE8-9F91-7AB52A489515}" type="presParOf" srcId="{279C2E40-0C7D-485F-828E-B6EFF5A50C84}" destId="{4849B0F1-E115-4ED0-B972-431FB10A00E7}" srcOrd="3" destOrd="0" presId="urn:microsoft.com/office/officeart/2005/8/layout/process2"/>
    <dgm:cxn modelId="{728E6FE3-CA3B-4B20-9E0B-0A0CDA4617B7}" type="presParOf" srcId="{4849B0F1-E115-4ED0-B972-431FB10A00E7}" destId="{4722F801-F1F3-4B86-9BFA-168305274D9D}" srcOrd="0" destOrd="0" presId="urn:microsoft.com/office/officeart/2005/8/layout/process2"/>
    <dgm:cxn modelId="{29EC11C3-7944-436B-8778-DE7B550FDADB}" type="presParOf" srcId="{279C2E40-0C7D-485F-828E-B6EFF5A50C84}" destId="{7D501E79-5D69-475A-AFE9-6C054A57AB7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750A3-32BD-4681-8D7A-0A4409A029DB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F643B4F-F5C5-417C-B590-EA575FF18CF4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전문위원회 논의</a:t>
          </a:r>
          <a:endParaRPr lang="ko-KR" altLang="en-US" sz="1800" dirty="0">
            <a:latin typeface="돋움" pitchFamily="50" charset="-127"/>
            <a:ea typeface="돋움" pitchFamily="50" charset="-127"/>
          </a:endParaRPr>
        </a:p>
      </dgm:t>
    </dgm:pt>
    <dgm:pt modelId="{7E13B77B-EEA3-4891-B480-4A1A30B7CFA4}" type="parTrans" cxnId="{C66A7C60-6A58-47C3-AF58-55028E30E654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C8F8C19F-5C3D-4455-8EFD-A62F1E067A7B}" type="sibTrans" cxnId="{C66A7C60-6A58-47C3-AF58-55028E30E654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A1286F42-441E-4A84-9009-6E25C41D91F8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생계비</a:t>
          </a:r>
          <a:endParaRPr lang="ko-KR" altLang="en-US" sz="1800" dirty="0">
            <a:latin typeface="돋움" pitchFamily="50" charset="-127"/>
            <a:ea typeface="돋움" pitchFamily="50" charset="-127"/>
          </a:endParaRPr>
        </a:p>
      </dgm:t>
    </dgm:pt>
    <dgm:pt modelId="{8A0AEFAA-F13C-4ADF-B3EB-9730D5F55622}" type="parTrans" cxnId="{A3B1A2E1-0475-42BE-9E13-8FB7DFC125B5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391C5205-D7F4-4D0E-9AB1-5E794E620B1C}" type="sibTrans" cxnId="{A3B1A2E1-0475-42BE-9E13-8FB7DFC125B5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92880D88-68F4-4E79-B480-E25AAC25F242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임금수준</a:t>
          </a:r>
          <a:endParaRPr lang="ko-KR" altLang="en-US" sz="1800" dirty="0">
            <a:latin typeface="돋움" pitchFamily="50" charset="-127"/>
            <a:ea typeface="돋움" pitchFamily="50" charset="-127"/>
          </a:endParaRPr>
        </a:p>
      </dgm:t>
    </dgm:pt>
    <dgm:pt modelId="{A0817833-3309-4285-9716-B0231AEBCF12}" type="parTrans" cxnId="{D04B19FA-D45F-489F-B317-F31BAB36478F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EB2FC9B1-3CCD-4233-BEF3-161B44A7004B}" type="sibTrans" cxnId="{D04B19FA-D45F-489F-B317-F31BAB36478F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A98355B9-C7E6-401F-AF5C-D06FEAA92653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전문회의</a:t>
          </a:r>
          <a:endParaRPr lang="ko-KR" altLang="en-US" sz="1800" dirty="0">
            <a:latin typeface="돋움" pitchFamily="50" charset="-127"/>
            <a:ea typeface="돋움" pitchFamily="50" charset="-127"/>
          </a:endParaRPr>
        </a:p>
      </dgm:t>
    </dgm:pt>
    <dgm:pt modelId="{57E1D067-FA15-4F70-8625-C1FEEF067D3E}" type="parTrans" cxnId="{8E3997DF-CC64-422D-927B-909C9AD6C8F8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28EE3E0E-C3EC-40C5-8A29-523A111EB7BA}" type="sibTrans" cxnId="{8E3997DF-CC64-422D-927B-909C9AD6C8F8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1CCA1F02-3906-4D23-BECC-1DCA2BB37E4C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심의</a:t>
          </a:r>
          <a:endParaRPr lang="ko-KR" altLang="en-US" sz="1800" dirty="0">
            <a:latin typeface="돋움" pitchFamily="50" charset="-127"/>
            <a:ea typeface="돋움" pitchFamily="50" charset="-127"/>
          </a:endParaRPr>
        </a:p>
      </dgm:t>
    </dgm:pt>
    <dgm:pt modelId="{0990D7BA-5E33-4E34-80B3-7F686E6B38F2}" type="parTrans" cxnId="{D3504B43-22C8-4168-89D4-78DE9F69427D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0E26A568-5C6C-4E8F-89DA-1698C188C99E}" type="sibTrans" cxnId="{D3504B43-22C8-4168-89D4-78DE9F69427D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CA3561C2-6D10-4EFD-9187-60E3F4E92DEC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의결</a:t>
          </a:r>
          <a:endParaRPr lang="ko-KR" altLang="en-US" sz="1800" dirty="0">
            <a:latin typeface="돋움" pitchFamily="50" charset="-127"/>
            <a:ea typeface="돋움" pitchFamily="50" charset="-127"/>
          </a:endParaRPr>
        </a:p>
      </dgm:t>
    </dgm:pt>
    <dgm:pt modelId="{D5650C78-12A7-4198-9052-CDB8535A4C16}" type="parTrans" cxnId="{612E45AC-F403-4F85-8600-0387496F6DD7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37BAAC28-3AF4-419B-9568-3AEC5432B812}" type="sibTrans" cxnId="{612E45AC-F403-4F85-8600-0387496F6DD7}">
      <dgm:prSet/>
      <dgm:spPr/>
      <dgm:t>
        <a:bodyPr/>
        <a:lstStyle/>
        <a:p>
          <a:pPr latinLnBrk="1"/>
          <a:endParaRPr lang="ko-KR" altLang="en-US" sz="1800">
            <a:latin typeface="돋움" pitchFamily="50" charset="-127"/>
            <a:ea typeface="돋움" pitchFamily="50" charset="-127"/>
          </a:endParaRPr>
        </a:p>
      </dgm:t>
    </dgm:pt>
    <dgm:pt modelId="{0B00A107-D95C-483D-99A3-06C11D55804F}" type="pres">
      <dgm:prSet presAssocID="{7EE750A3-32BD-4681-8D7A-0A4409A029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58F859-F414-4CBA-A1AF-67B83DDB67F9}" type="pres">
      <dgm:prSet presAssocID="{A98355B9-C7E6-401F-AF5C-D06FEAA92653}" presName="boxAndChildren" presStyleCnt="0"/>
      <dgm:spPr/>
    </dgm:pt>
    <dgm:pt modelId="{5291FC01-7171-4FAD-94D0-62B7358F2FA3}" type="pres">
      <dgm:prSet presAssocID="{A98355B9-C7E6-401F-AF5C-D06FEAA92653}" presName="parentTextBox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31D706EF-F32B-4E23-82C5-31DF6028AD08}" type="pres">
      <dgm:prSet presAssocID="{A98355B9-C7E6-401F-AF5C-D06FEAA92653}" presName="entireBox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A41DACD-AD76-4B1E-8451-D45E586D4A4D}" type="pres">
      <dgm:prSet presAssocID="{A98355B9-C7E6-401F-AF5C-D06FEAA92653}" presName="descendantBox" presStyleCnt="0"/>
      <dgm:spPr/>
    </dgm:pt>
    <dgm:pt modelId="{FF33A80B-3EEB-4AC6-83E1-27C24BBE5B8F}" type="pres">
      <dgm:prSet presAssocID="{1CCA1F02-3906-4D23-BECC-1DCA2BB37E4C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C5B3D0-A3F8-4BFB-8B65-3CF478FD599B}" type="pres">
      <dgm:prSet presAssocID="{CA3561C2-6D10-4EFD-9187-60E3F4E92DEC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2F41A6B-F19A-4A52-AFAD-3966B8130151}" type="pres">
      <dgm:prSet presAssocID="{C8F8C19F-5C3D-4455-8EFD-A62F1E067A7B}" presName="sp" presStyleCnt="0"/>
      <dgm:spPr/>
    </dgm:pt>
    <dgm:pt modelId="{323B436A-5205-45A6-A6E7-B209FC8C74AF}" type="pres">
      <dgm:prSet presAssocID="{3F643B4F-F5C5-417C-B590-EA575FF18CF4}" presName="arrowAndChildren" presStyleCnt="0"/>
      <dgm:spPr/>
    </dgm:pt>
    <dgm:pt modelId="{1A2930BC-9266-4B41-B774-0FF5EEFDA0B4}" type="pres">
      <dgm:prSet presAssocID="{3F643B4F-F5C5-417C-B590-EA575FF18CF4}" presName="parentTextArrow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1234A43F-D1E5-4CA6-A115-E345FBDF3FE6}" type="pres">
      <dgm:prSet presAssocID="{3F643B4F-F5C5-417C-B590-EA575FF18CF4}" presName="arrow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478834A2-156E-4176-B204-D635D90F0F7C}" type="pres">
      <dgm:prSet presAssocID="{3F643B4F-F5C5-417C-B590-EA575FF18CF4}" presName="descendantArrow" presStyleCnt="0"/>
      <dgm:spPr/>
    </dgm:pt>
    <dgm:pt modelId="{517F669E-9F0A-4ABE-B172-C1254B3AEB51}" type="pres">
      <dgm:prSet presAssocID="{A1286F42-441E-4A84-9009-6E25C41D91F8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7FD32D-4165-4FA1-BB0A-A79C7CB4765D}" type="pres">
      <dgm:prSet presAssocID="{92880D88-68F4-4E79-B480-E25AAC25F242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BCF367F-C53D-4130-A982-82BF72094B98}" type="presOf" srcId="{92880D88-68F4-4E79-B480-E25AAC25F242}" destId="{BD7FD32D-4165-4FA1-BB0A-A79C7CB4765D}" srcOrd="0" destOrd="0" presId="urn:microsoft.com/office/officeart/2005/8/layout/process4"/>
    <dgm:cxn modelId="{D04B19FA-D45F-489F-B317-F31BAB36478F}" srcId="{3F643B4F-F5C5-417C-B590-EA575FF18CF4}" destId="{92880D88-68F4-4E79-B480-E25AAC25F242}" srcOrd="1" destOrd="0" parTransId="{A0817833-3309-4285-9716-B0231AEBCF12}" sibTransId="{EB2FC9B1-3CCD-4233-BEF3-161B44A7004B}"/>
    <dgm:cxn modelId="{16AC4DD4-9737-4940-8D8C-A3362650FB38}" type="presOf" srcId="{CA3561C2-6D10-4EFD-9187-60E3F4E92DEC}" destId="{41C5B3D0-A3F8-4BFB-8B65-3CF478FD599B}" srcOrd="0" destOrd="0" presId="urn:microsoft.com/office/officeart/2005/8/layout/process4"/>
    <dgm:cxn modelId="{A3B1A2E1-0475-42BE-9E13-8FB7DFC125B5}" srcId="{3F643B4F-F5C5-417C-B590-EA575FF18CF4}" destId="{A1286F42-441E-4A84-9009-6E25C41D91F8}" srcOrd="0" destOrd="0" parTransId="{8A0AEFAA-F13C-4ADF-B3EB-9730D5F55622}" sibTransId="{391C5205-D7F4-4D0E-9AB1-5E794E620B1C}"/>
    <dgm:cxn modelId="{C66A7C60-6A58-47C3-AF58-55028E30E654}" srcId="{7EE750A3-32BD-4681-8D7A-0A4409A029DB}" destId="{3F643B4F-F5C5-417C-B590-EA575FF18CF4}" srcOrd="0" destOrd="0" parTransId="{7E13B77B-EEA3-4891-B480-4A1A30B7CFA4}" sibTransId="{C8F8C19F-5C3D-4455-8EFD-A62F1E067A7B}"/>
    <dgm:cxn modelId="{B1885E02-0713-400E-8BF6-549F96B2179F}" type="presOf" srcId="{3F643B4F-F5C5-417C-B590-EA575FF18CF4}" destId="{1A2930BC-9266-4B41-B774-0FF5EEFDA0B4}" srcOrd="0" destOrd="0" presId="urn:microsoft.com/office/officeart/2005/8/layout/process4"/>
    <dgm:cxn modelId="{8E3997DF-CC64-422D-927B-909C9AD6C8F8}" srcId="{7EE750A3-32BD-4681-8D7A-0A4409A029DB}" destId="{A98355B9-C7E6-401F-AF5C-D06FEAA92653}" srcOrd="1" destOrd="0" parTransId="{57E1D067-FA15-4F70-8625-C1FEEF067D3E}" sibTransId="{28EE3E0E-C3EC-40C5-8A29-523A111EB7BA}"/>
    <dgm:cxn modelId="{539418A2-5E0A-4E9C-A4B1-B144586E45A0}" type="presOf" srcId="{1CCA1F02-3906-4D23-BECC-1DCA2BB37E4C}" destId="{FF33A80B-3EEB-4AC6-83E1-27C24BBE5B8F}" srcOrd="0" destOrd="0" presId="urn:microsoft.com/office/officeart/2005/8/layout/process4"/>
    <dgm:cxn modelId="{D3504B43-22C8-4168-89D4-78DE9F69427D}" srcId="{A98355B9-C7E6-401F-AF5C-D06FEAA92653}" destId="{1CCA1F02-3906-4D23-BECC-1DCA2BB37E4C}" srcOrd="0" destOrd="0" parTransId="{0990D7BA-5E33-4E34-80B3-7F686E6B38F2}" sibTransId="{0E26A568-5C6C-4E8F-89DA-1698C188C99E}"/>
    <dgm:cxn modelId="{612E45AC-F403-4F85-8600-0387496F6DD7}" srcId="{A98355B9-C7E6-401F-AF5C-D06FEAA92653}" destId="{CA3561C2-6D10-4EFD-9187-60E3F4E92DEC}" srcOrd="1" destOrd="0" parTransId="{D5650C78-12A7-4198-9052-CDB8535A4C16}" sibTransId="{37BAAC28-3AF4-419B-9568-3AEC5432B812}"/>
    <dgm:cxn modelId="{EF547E39-7295-43C5-BEE5-6F7F2DA53849}" type="presOf" srcId="{3F643B4F-F5C5-417C-B590-EA575FF18CF4}" destId="{1234A43F-D1E5-4CA6-A115-E345FBDF3FE6}" srcOrd="1" destOrd="0" presId="urn:microsoft.com/office/officeart/2005/8/layout/process4"/>
    <dgm:cxn modelId="{86C76AFE-BA78-4D28-9063-2BD39781B75C}" type="presOf" srcId="{A1286F42-441E-4A84-9009-6E25C41D91F8}" destId="{517F669E-9F0A-4ABE-B172-C1254B3AEB51}" srcOrd="0" destOrd="0" presId="urn:microsoft.com/office/officeart/2005/8/layout/process4"/>
    <dgm:cxn modelId="{193234D8-E6B4-4568-B90E-1001D1556E28}" type="presOf" srcId="{A98355B9-C7E6-401F-AF5C-D06FEAA92653}" destId="{5291FC01-7171-4FAD-94D0-62B7358F2FA3}" srcOrd="0" destOrd="0" presId="urn:microsoft.com/office/officeart/2005/8/layout/process4"/>
    <dgm:cxn modelId="{622419D6-CDC0-424F-9245-015E9EE1C9D2}" type="presOf" srcId="{7EE750A3-32BD-4681-8D7A-0A4409A029DB}" destId="{0B00A107-D95C-483D-99A3-06C11D55804F}" srcOrd="0" destOrd="0" presId="urn:microsoft.com/office/officeart/2005/8/layout/process4"/>
    <dgm:cxn modelId="{0C598B86-E6A7-41B3-9A21-CD7ACFB1A14B}" type="presOf" srcId="{A98355B9-C7E6-401F-AF5C-D06FEAA92653}" destId="{31D706EF-F32B-4E23-82C5-31DF6028AD08}" srcOrd="1" destOrd="0" presId="urn:microsoft.com/office/officeart/2005/8/layout/process4"/>
    <dgm:cxn modelId="{1AF4F0D2-D602-458A-B0F8-6902E7F1BAB0}" type="presParOf" srcId="{0B00A107-D95C-483D-99A3-06C11D55804F}" destId="{FE58F859-F414-4CBA-A1AF-67B83DDB67F9}" srcOrd="0" destOrd="0" presId="urn:microsoft.com/office/officeart/2005/8/layout/process4"/>
    <dgm:cxn modelId="{2EA63134-DBCF-4D38-8564-C976DD71FB53}" type="presParOf" srcId="{FE58F859-F414-4CBA-A1AF-67B83DDB67F9}" destId="{5291FC01-7171-4FAD-94D0-62B7358F2FA3}" srcOrd="0" destOrd="0" presId="urn:microsoft.com/office/officeart/2005/8/layout/process4"/>
    <dgm:cxn modelId="{EE58C0A6-0AE8-4C8A-9383-89D0421F7ABF}" type="presParOf" srcId="{FE58F859-F414-4CBA-A1AF-67B83DDB67F9}" destId="{31D706EF-F32B-4E23-82C5-31DF6028AD08}" srcOrd="1" destOrd="0" presId="urn:microsoft.com/office/officeart/2005/8/layout/process4"/>
    <dgm:cxn modelId="{712A9DAB-9C10-4FD1-B95F-E2804E8867E1}" type="presParOf" srcId="{FE58F859-F414-4CBA-A1AF-67B83DDB67F9}" destId="{FA41DACD-AD76-4B1E-8451-D45E586D4A4D}" srcOrd="2" destOrd="0" presId="urn:microsoft.com/office/officeart/2005/8/layout/process4"/>
    <dgm:cxn modelId="{F94B90AB-C3B3-4AEB-9352-C21DDB79C45D}" type="presParOf" srcId="{FA41DACD-AD76-4B1E-8451-D45E586D4A4D}" destId="{FF33A80B-3EEB-4AC6-83E1-27C24BBE5B8F}" srcOrd="0" destOrd="0" presId="urn:microsoft.com/office/officeart/2005/8/layout/process4"/>
    <dgm:cxn modelId="{0C159E53-7DBD-4FEA-8FDE-69EABFCFC17E}" type="presParOf" srcId="{FA41DACD-AD76-4B1E-8451-D45E586D4A4D}" destId="{41C5B3D0-A3F8-4BFB-8B65-3CF478FD599B}" srcOrd="1" destOrd="0" presId="urn:microsoft.com/office/officeart/2005/8/layout/process4"/>
    <dgm:cxn modelId="{3A8BDAD3-D337-4DF0-96F8-BC75A22D447F}" type="presParOf" srcId="{0B00A107-D95C-483D-99A3-06C11D55804F}" destId="{02F41A6B-F19A-4A52-AFAD-3966B8130151}" srcOrd="1" destOrd="0" presId="urn:microsoft.com/office/officeart/2005/8/layout/process4"/>
    <dgm:cxn modelId="{71E103C9-AFE6-4948-B48F-3F01E16B5054}" type="presParOf" srcId="{0B00A107-D95C-483D-99A3-06C11D55804F}" destId="{323B436A-5205-45A6-A6E7-B209FC8C74AF}" srcOrd="2" destOrd="0" presId="urn:microsoft.com/office/officeart/2005/8/layout/process4"/>
    <dgm:cxn modelId="{901B398F-3ED5-464D-BE0A-32DB5E6DDB2E}" type="presParOf" srcId="{323B436A-5205-45A6-A6E7-B209FC8C74AF}" destId="{1A2930BC-9266-4B41-B774-0FF5EEFDA0B4}" srcOrd="0" destOrd="0" presId="urn:microsoft.com/office/officeart/2005/8/layout/process4"/>
    <dgm:cxn modelId="{1C1A79FF-7D36-45ED-8588-74B7A6AB3E11}" type="presParOf" srcId="{323B436A-5205-45A6-A6E7-B209FC8C74AF}" destId="{1234A43F-D1E5-4CA6-A115-E345FBDF3FE6}" srcOrd="1" destOrd="0" presId="urn:microsoft.com/office/officeart/2005/8/layout/process4"/>
    <dgm:cxn modelId="{19900161-C7CB-4892-A7D4-A59E29C601FC}" type="presParOf" srcId="{323B436A-5205-45A6-A6E7-B209FC8C74AF}" destId="{478834A2-156E-4176-B204-D635D90F0F7C}" srcOrd="2" destOrd="0" presId="urn:microsoft.com/office/officeart/2005/8/layout/process4"/>
    <dgm:cxn modelId="{ACAEE557-86BC-4DAC-9907-62FD89A43230}" type="presParOf" srcId="{478834A2-156E-4176-B204-D635D90F0F7C}" destId="{517F669E-9F0A-4ABE-B172-C1254B3AEB51}" srcOrd="0" destOrd="0" presId="urn:microsoft.com/office/officeart/2005/8/layout/process4"/>
    <dgm:cxn modelId="{1C1FE9B6-0BBB-41E8-962A-0140CC4B6C89}" type="presParOf" srcId="{478834A2-156E-4176-B204-D635D90F0F7C}" destId="{BD7FD32D-4165-4FA1-BB0A-A79C7CB4765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D3A43-36C2-407A-8976-B0A8180B8816}">
      <dsp:nvSpPr>
        <dsp:cNvPr id="0" name=""/>
        <dsp:cNvSpPr/>
      </dsp:nvSpPr>
      <dsp:spPr>
        <a:xfrm>
          <a:off x="311824" y="0"/>
          <a:ext cx="874896" cy="486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회의</a:t>
          </a:r>
          <a:endParaRPr lang="ko-KR" altLang="en-US" sz="1800" kern="1200" dirty="0">
            <a:latin typeface="돋움" pitchFamily="50" charset="-127"/>
            <a:ea typeface="돋움" pitchFamily="50" charset="-127"/>
          </a:endParaRPr>
        </a:p>
      </dsp:txBody>
      <dsp:txXfrm>
        <a:off x="326060" y="14236"/>
        <a:ext cx="846424" cy="457581"/>
      </dsp:txXfrm>
    </dsp:sp>
    <dsp:sp modelId="{162112F8-0159-48F9-B91A-E03045658FD1}">
      <dsp:nvSpPr>
        <dsp:cNvPr id="0" name=""/>
        <dsp:cNvSpPr/>
      </dsp:nvSpPr>
      <dsp:spPr>
        <a:xfrm rot="5400000">
          <a:off x="658137" y="498205"/>
          <a:ext cx="182270" cy="218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latin typeface="돋움" pitchFamily="50" charset="-127"/>
            <a:ea typeface="돋움" pitchFamily="50" charset="-127"/>
          </a:endParaRPr>
        </a:p>
      </dsp:txBody>
      <dsp:txXfrm rot="-5400000">
        <a:off x="683656" y="516432"/>
        <a:ext cx="131234" cy="127589"/>
      </dsp:txXfrm>
    </dsp:sp>
    <dsp:sp modelId="{87466D33-BDA7-4A63-8B37-3CE131011A11}">
      <dsp:nvSpPr>
        <dsp:cNvPr id="0" name=""/>
        <dsp:cNvSpPr/>
      </dsp:nvSpPr>
      <dsp:spPr>
        <a:xfrm>
          <a:off x="311824" y="729080"/>
          <a:ext cx="874896" cy="486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자료</a:t>
          </a:r>
          <a:endParaRPr lang="ko-KR" altLang="en-US" sz="1800" kern="1200" dirty="0">
            <a:latin typeface="돋움" pitchFamily="50" charset="-127"/>
            <a:ea typeface="돋움" pitchFamily="50" charset="-127"/>
          </a:endParaRPr>
        </a:p>
      </dsp:txBody>
      <dsp:txXfrm>
        <a:off x="326060" y="743316"/>
        <a:ext cx="846424" cy="457581"/>
      </dsp:txXfrm>
    </dsp:sp>
    <dsp:sp modelId="{4849B0F1-E115-4ED0-B972-431FB10A00E7}">
      <dsp:nvSpPr>
        <dsp:cNvPr id="0" name=""/>
        <dsp:cNvSpPr/>
      </dsp:nvSpPr>
      <dsp:spPr>
        <a:xfrm rot="5400000">
          <a:off x="658137" y="1227285"/>
          <a:ext cx="182270" cy="218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latin typeface="돋움" pitchFamily="50" charset="-127"/>
            <a:ea typeface="돋움" pitchFamily="50" charset="-127"/>
          </a:endParaRPr>
        </a:p>
      </dsp:txBody>
      <dsp:txXfrm rot="-5400000">
        <a:off x="683656" y="1245512"/>
        <a:ext cx="131234" cy="127589"/>
      </dsp:txXfrm>
    </dsp:sp>
    <dsp:sp modelId="{7D501E79-5D69-475A-AFE9-6C054A57AB74}">
      <dsp:nvSpPr>
        <dsp:cNvPr id="0" name=""/>
        <dsp:cNvSpPr/>
      </dsp:nvSpPr>
      <dsp:spPr>
        <a:xfrm>
          <a:off x="311824" y="1458161"/>
          <a:ext cx="874896" cy="486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의견</a:t>
          </a:r>
          <a:endParaRPr lang="ko-KR" altLang="en-US" sz="1800" kern="1200" dirty="0">
            <a:latin typeface="돋움" pitchFamily="50" charset="-127"/>
            <a:ea typeface="돋움" pitchFamily="50" charset="-127"/>
          </a:endParaRPr>
        </a:p>
      </dsp:txBody>
      <dsp:txXfrm>
        <a:off x="326060" y="1472397"/>
        <a:ext cx="846424" cy="457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706EF-F32B-4E23-82C5-31DF6028AD08}">
      <dsp:nvSpPr>
        <dsp:cNvPr id="0" name=""/>
        <dsp:cNvSpPr/>
      </dsp:nvSpPr>
      <dsp:spPr>
        <a:xfrm>
          <a:off x="0" y="956134"/>
          <a:ext cx="3734048" cy="627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전문회의</a:t>
          </a:r>
          <a:endParaRPr lang="ko-KR" altLang="en-US" sz="1800" kern="1200" dirty="0">
            <a:latin typeface="돋움" pitchFamily="50" charset="-127"/>
            <a:ea typeface="돋움" pitchFamily="50" charset="-127"/>
          </a:endParaRPr>
        </a:p>
      </dsp:txBody>
      <dsp:txXfrm>
        <a:off x="0" y="956134"/>
        <a:ext cx="3734048" cy="338756"/>
      </dsp:txXfrm>
    </dsp:sp>
    <dsp:sp modelId="{FF33A80B-3EEB-4AC6-83E1-27C24BBE5B8F}">
      <dsp:nvSpPr>
        <dsp:cNvPr id="0" name=""/>
        <dsp:cNvSpPr/>
      </dsp:nvSpPr>
      <dsp:spPr>
        <a:xfrm>
          <a:off x="0" y="1282344"/>
          <a:ext cx="1867023" cy="2885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심의</a:t>
          </a:r>
          <a:endParaRPr lang="ko-KR" altLang="en-US" sz="1800" kern="1200" dirty="0">
            <a:latin typeface="돋움" pitchFamily="50" charset="-127"/>
            <a:ea typeface="돋움" pitchFamily="50" charset="-127"/>
          </a:endParaRPr>
        </a:p>
      </dsp:txBody>
      <dsp:txXfrm>
        <a:off x="0" y="1282344"/>
        <a:ext cx="1867023" cy="288570"/>
      </dsp:txXfrm>
    </dsp:sp>
    <dsp:sp modelId="{41C5B3D0-A3F8-4BFB-8B65-3CF478FD599B}">
      <dsp:nvSpPr>
        <dsp:cNvPr id="0" name=""/>
        <dsp:cNvSpPr/>
      </dsp:nvSpPr>
      <dsp:spPr>
        <a:xfrm>
          <a:off x="1867024" y="1282344"/>
          <a:ext cx="1867023" cy="2885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의결</a:t>
          </a:r>
          <a:endParaRPr lang="ko-KR" altLang="en-US" sz="1800" kern="1200" dirty="0">
            <a:latin typeface="돋움" pitchFamily="50" charset="-127"/>
            <a:ea typeface="돋움" pitchFamily="50" charset="-127"/>
          </a:endParaRPr>
        </a:p>
      </dsp:txBody>
      <dsp:txXfrm>
        <a:off x="1867024" y="1282344"/>
        <a:ext cx="1867023" cy="288570"/>
      </dsp:txXfrm>
    </dsp:sp>
    <dsp:sp modelId="{1234A43F-D1E5-4CA6-A115-E345FBDF3FE6}">
      <dsp:nvSpPr>
        <dsp:cNvPr id="0" name=""/>
        <dsp:cNvSpPr/>
      </dsp:nvSpPr>
      <dsp:spPr>
        <a:xfrm rot="10800000">
          <a:off x="0" y="714"/>
          <a:ext cx="3734048" cy="96482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전문위원회 논의</a:t>
          </a:r>
          <a:endParaRPr lang="ko-KR" altLang="en-US" sz="1800" kern="1200" dirty="0">
            <a:latin typeface="돋움" pitchFamily="50" charset="-127"/>
            <a:ea typeface="돋움" pitchFamily="50" charset="-127"/>
          </a:endParaRPr>
        </a:p>
      </dsp:txBody>
      <dsp:txXfrm rot="-10800000">
        <a:off x="0" y="714"/>
        <a:ext cx="3734048" cy="338655"/>
      </dsp:txXfrm>
    </dsp:sp>
    <dsp:sp modelId="{517F669E-9F0A-4ABE-B172-C1254B3AEB51}">
      <dsp:nvSpPr>
        <dsp:cNvPr id="0" name=""/>
        <dsp:cNvSpPr/>
      </dsp:nvSpPr>
      <dsp:spPr>
        <a:xfrm>
          <a:off x="0" y="339369"/>
          <a:ext cx="1867023" cy="2884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생계비</a:t>
          </a:r>
          <a:endParaRPr lang="ko-KR" altLang="en-US" sz="1800" kern="1200" dirty="0">
            <a:latin typeface="돋움" pitchFamily="50" charset="-127"/>
            <a:ea typeface="돋움" pitchFamily="50" charset="-127"/>
          </a:endParaRPr>
        </a:p>
      </dsp:txBody>
      <dsp:txXfrm>
        <a:off x="0" y="339369"/>
        <a:ext cx="1867023" cy="288484"/>
      </dsp:txXfrm>
    </dsp:sp>
    <dsp:sp modelId="{BD7FD32D-4165-4FA1-BB0A-A79C7CB4765D}">
      <dsp:nvSpPr>
        <dsp:cNvPr id="0" name=""/>
        <dsp:cNvSpPr/>
      </dsp:nvSpPr>
      <dsp:spPr>
        <a:xfrm>
          <a:off x="1867024" y="339369"/>
          <a:ext cx="1867023" cy="2884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임금수준</a:t>
          </a:r>
          <a:endParaRPr lang="ko-KR" altLang="en-US" sz="1800" kern="1200" dirty="0">
            <a:latin typeface="돋움" pitchFamily="50" charset="-127"/>
            <a:ea typeface="돋움" pitchFamily="50" charset="-127"/>
          </a:endParaRPr>
        </a:p>
      </dsp:txBody>
      <dsp:txXfrm>
        <a:off x="1867024" y="339369"/>
        <a:ext cx="1867023" cy="288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DB622-BE1A-44E3-977E-887357981C3B}" type="datetimeFigureOut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35607-BAEF-4283-BF1F-2525F9B010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70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35607-BAEF-4283-BF1F-2525F9B0102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18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E1F8-1CE4-413A-93AB-624B7094703A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3B90-5C69-431D-9D87-3E31E0EAD7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82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A49A-9F2B-4BEA-A083-80E707029C8D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3B90-5C69-431D-9D87-3E31E0EAD7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92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EDD0-75E7-4805-B234-E1D8BB2B27E4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3B90-5C69-431D-9D87-3E31E0EAD7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25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B718-B2D9-4DF3-A191-89F4C65E0509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3B90-5C69-431D-9D87-3E31E0EAD7B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한쪽 모서리가 잘린 사각형 7"/>
          <p:cNvSpPr/>
          <p:nvPr userDrawn="1"/>
        </p:nvSpPr>
        <p:spPr>
          <a:xfrm flipV="1">
            <a:off x="0" y="0"/>
            <a:ext cx="9906000" cy="1124744"/>
          </a:xfrm>
          <a:prstGeom prst="snip1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왼쪽/오른쪽 화살표 설명선 8"/>
          <p:cNvSpPr/>
          <p:nvPr userDrawn="1"/>
        </p:nvSpPr>
        <p:spPr>
          <a:xfrm>
            <a:off x="344488" y="0"/>
            <a:ext cx="9289032" cy="112474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85675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1304" y="-18256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  <a:latin typeface="돋움" pitchFamily="50" charset="-127"/>
                <a:ea typeface="돋움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6237312"/>
            <a:ext cx="1008112" cy="56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A172-DCB6-41C9-A644-F603BB606AA5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3B90-5C69-431D-9D87-3E31E0EAD7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935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B4F8-61FE-4BEB-97FB-42237679DACC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3B90-5C69-431D-9D87-3E31E0EAD7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71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9732-FA9F-437C-8C7A-DEB450ECFA2E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3B90-5C69-431D-9D87-3E31E0EAD7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49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057-2626-4C13-AE56-98197ACEE5D7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3B90-5C69-431D-9D87-3E31E0EAD7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23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10FB-7515-460D-AE99-0F176649714C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3B90-5C69-431D-9D87-3E31E0EAD7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334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0E5B-4322-47D1-BF0F-8768C0620D2B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3B90-5C69-431D-9D87-3E31E0EAD7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2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CE05-3303-4DD4-B4F7-8F33708A9AE9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3B90-5C69-431D-9D87-3E31E0EAD7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0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B8CCE-D5C2-400C-9C00-9F7B7E7DD6C6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F3B90-5C69-431D-9D87-3E31E0EAD7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43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2088232" cy="144784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044116" y="4221088"/>
            <a:ext cx="8157356" cy="1224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돋움" pitchFamily="50" charset="-127"/>
                <a:ea typeface="돋움" pitchFamily="50" charset="-127"/>
              </a:rPr>
              <a:t>Minimum Wage System</a:t>
            </a:r>
            <a:endParaRPr lang="en-US" altLang="ko-KR" sz="5400" b="1" cap="none" spc="0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3" name="배지 2"/>
          <p:cNvSpPr/>
          <p:nvPr/>
        </p:nvSpPr>
        <p:spPr>
          <a:xfrm rot="21180748" flipH="1">
            <a:off x="2199381" y="1305025"/>
            <a:ext cx="3879734" cy="2504256"/>
          </a:xfrm>
          <a:custGeom>
            <a:avLst/>
            <a:gdLst>
              <a:gd name="connsiteX0" fmla="*/ 0 w 4032448"/>
              <a:gd name="connsiteY0" fmla="*/ 444058 h 2664296"/>
              <a:gd name="connsiteX1" fmla="*/ 444058 w 4032448"/>
              <a:gd name="connsiteY1" fmla="*/ 0 h 2664296"/>
              <a:gd name="connsiteX2" fmla="*/ 3588390 w 4032448"/>
              <a:gd name="connsiteY2" fmla="*/ 0 h 2664296"/>
              <a:gd name="connsiteX3" fmla="*/ 4032448 w 4032448"/>
              <a:gd name="connsiteY3" fmla="*/ 444058 h 2664296"/>
              <a:gd name="connsiteX4" fmla="*/ 4032448 w 4032448"/>
              <a:gd name="connsiteY4" fmla="*/ 2220238 h 2664296"/>
              <a:gd name="connsiteX5" fmla="*/ 3588390 w 4032448"/>
              <a:gd name="connsiteY5" fmla="*/ 2664296 h 2664296"/>
              <a:gd name="connsiteX6" fmla="*/ 444058 w 4032448"/>
              <a:gd name="connsiteY6" fmla="*/ 2664296 h 2664296"/>
              <a:gd name="connsiteX7" fmla="*/ 0 w 4032448"/>
              <a:gd name="connsiteY7" fmla="*/ 2220238 h 2664296"/>
              <a:gd name="connsiteX8" fmla="*/ 0 w 4032448"/>
              <a:gd name="connsiteY8" fmla="*/ 444058 h 2664296"/>
              <a:gd name="connsiteX0" fmla="*/ 0 w 4032448"/>
              <a:gd name="connsiteY0" fmla="*/ 444058 h 2664296"/>
              <a:gd name="connsiteX1" fmla="*/ 444058 w 4032448"/>
              <a:gd name="connsiteY1" fmla="*/ 0 h 2664296"/>
              <a:gd name="connsiteX2" fmla="*/ 3588390 w 4032448"/>
              <a:gd name="connsiteY2" fmla="*/ 0 h 2664296"/>
              <a:gd name="connsiteX3" fmla="*/ 4032448 w 4032448"/>
              <a:gd name="connsiteY3" fmla="*/ 444058 h 2664296"/>
              <a:gd name="connsiteX4" fmla="*/ 3588390 w 4032448"/>
              <a:gd name="connsiteY4" fmla="*/ 2664296 h 2664296"/>
              <a:gd name="connsiteX5" fmla="*/ 444058 w 4032448"/>
              <a:gd name="connsiteY5" fmla="*/ 2664296 h 2664296"/>
              <a:gd name="connsiteX6" fmla="*/ 0 w 4032448"/>
              <a:gd name="connsiteY6" fmla="*/ 2220238 h 2664296"/>
              <a:gd name="connsiteX7" fmla="*/ 0 w 4032448"/>
              <a:gd name="connsiteY7" fmla="*/ 444058 h 2664296"/>
              <a:gd name="connsiteX0" fmla="*/ 0 w 4032448"/>
              <a:gd name="connsiteY0" fmla="*/ 444058 h 2664296"/>
              <a:gd name="connsiteX1" fmla="*/ 444058 w 4032448"/>
              <a:gd name="connsiteY1" fmla="*/ 0 h 2664296"/>
              <a:gd name="connsiteX2" fmla="*/ 4032448 w 4032448"/>
              <a:gd name="connsiteY2" fmla="*/ 444058 h 2664296"/>
              <a:gd name="connsiteX3" fmla="*/ 3588390 w 4032448"/>
              <a:gd name="connsiteY3" fmla="*/ 2664296 h 2664296"/>
              <a:gd name="connsiteX4" fmla="*/ 444058 w 4032448"/>
              <a:gd name="connsiteY4" fmla="*/ 2664296 h 2664296"/>
              <a:gd name="connsiteX5" fmla="*/ 0 w 4032448"/>
              <a:gd name="connsiteY5" fmla="*/ 2220238 h 2664296"/>
              <a:gd name="connsiteX6" fmla="*/ 0 w 4032448"/>
              <a:gd name="connsiteY6" fmla="*/ 444058 h 2664296"/>
              <a:gd name="connsiteX0" fmla="*/ 0 w 4032448"/>
              <a:gd name="connsiteY0" fmla="*/ 2220238 h 2664296"/>
              <a:gd name="connsiteX1" fmla="*/ 444058 w 4032448"/>
              <a:gd name="connsiteY1" fmla="*/ 0 h 2664296"/>
              <a:gd name="connsiteX2" fmla="*/ 4032448 w 4032448"/>
              <a:gd name="connsiteY2" fmla="*/ 444058 h 2664296"/>
              <a:gd name="connsiteX3" fmla="*/ 3588390 w 4032448"/>
              <a:gd name="connsiteY3" fmla="*/ 2664296 h 2664296"/>
              <a:gd name="connsiteX4" fmla="*/ 444058 w 4032448"/>
              <a:gd name="connsiteY4" fmla="*/ 2664296 h 2664296"/>
              <a:gd name="connsiteX5" fmla="*/ 0 w 4032448"/>
              <a:gd name="connsiteY5" fmla="*/ 2220238 h 2664296"/>
              <a:gd name="connsiteX0" fmla="*/ 0 w 3588390"/>
              <a:gd name="connsiteY0" fmla="*/ 2220238 h 2664296"/>
              <a:gd name="connsiteX1" fmla="*/ 444058 w 3588390"/>
              <a:gd name="connsiteY1" fmla="*/ 0 h 2664296"/>
              <a:gd name="connsiteX2" fmla="*/ 3447214 w 3588390"/>
              <a:gd name="connsiteY2" fmla="*/ 396451 h 2664296"/>
              <a:gd name="connsiteX3" fmla="*/ 3588390 w 3588390"/>
              <a:gd name="connsiteY3" fmla="*/ 2664296 h 2664296"/>
              <a:gd name="connsiteX4" fmla="*/ 444058 w 3588390"/>
              <a:gd name="connsiteY4" fmla="*/ 2664296 h 2664296"/>
              <a:gd name="connsiteX5" fmla="*/ 0 w 3588390"/>
              <a:gd name="connsiteY5" fmla="*/ 2220238 h 2664296"/>
              <a:gd name="connsiteX0" fmla="*/ 0 w 3588390"/>
              <a:gd name="connsiteY0" fmla="*/ 2070328 h 2514386"/>
              <a:gd name="connsiteX1" fmla="*/ 597164 w 3588390"/>
              <a:gd name="connsiteY1" fmla="*/ 0 h 2514386"/>
              <a:gd name="connsiteX2" fmla="*/ 3447214 w 3588390"/>
              <a:gd name="connsiteY2" fmla="*/ 246541 h 2514386"/>
              <a:gd name="connsiteX3" fmla="*/ 3588390 w 3588390"/>
              <a:gd name="connsiteY3" fmla="*/ 2514386 h 2514386"/>
              <a:gd name="connsiteX4" fmla="*/ 444058 w 3588390"/>
              <a:gd name="connsiteY4" fmla="*/ 2514386 h 2514386"/>
              <a:gd name="connsiteX5" fmla="*/ 0 w 3588390"/>
              <a:gd name="connsiteY5" fmla="*/ 2070328 h 2514386"/>
              <a:gd name="connsiteX0" fmla="*/ 0 w 3539553"/>
              <a:gd name="connsiteY0" fmla="*/ 1857630 h 2514386"/>
              <a:gd name="connsiteX1" fmla="*/ 548327 w 3539553"/>
              <a:gd name="connsiteY1" fmla="*/ 0 h 2514386"/>
              <a:gd name="connsiteX2" fmla="*/ 3398377 w 3539553"/>
              <a:gd name="connsiteY2" fmla="*/ 246541 h 2514386"/>
              <a:gd name="connsiteX3" fmla="*/ 3539553 w 3539553"/>
              <a:gd name="connsiteY3" fmla="*/ 2514386 h 2514386"/>
              <a:gd name="connsiteX4" fmla="*/ 395221 w 3539553"/>
              <a:gd name="connsiteY4" fmla="*/ 2514386 h 2514386"/>
              <a:gd name="connsiteX5" fmla="*/ 0 w 3539553"/>
              <a:gd name="connsiteY5" fmla="*/ 1857630 h 2514386"/>
              <a:gd name="connsiteX0" fmla="*/ 0 w 3539553"/>
              <a:gd name="connsiteY0" fmla="*/ 1857630 h 2514386"/>
              <a:gd name="connsiteX1" fmla="*/ 548327 w 3539553"/>
              <a:gd name="connsiteY1" fmla="*/ 0 h 2514386"/>
              <a:gd name="connsiteX2" fmla="*/ 3398377 w 3539553"/>
              <a:gd name="connsiteY2" fmla="*/ 246541 h 2514386"/>
              <a:gd name="connsiteX3" fmla="*/ 3539553 w 3539553"/>
              <a:gd name="connsiteY3" fmla="*/ 2514386 h 2514386"/>
              <a:gd name="connsiteX4" fmla="*/ 395221 w 3539553"/>
              <a:gd name="connsiteY4" fmla="*/ 2514386 h 2514386"/>
              <a:gd name="connsiteX5" fmla="*/ 0 w 3539553"/>
              <a:gd name="connsiteY5" fmla="*/ 1857630 h 2514386"/>
              <a:gd name="connsiteX0" fmla="*/ 0 w 3539553"/>
              <a:gd name="connsiteY0" fmla="*/ 1857630 h 2514386"/>
              <a:gd name="connsiteX1" fmla="*/ 548327 w 3539553"/>
              <a:gd name="connsiteY1" fmla="*/ 0 h 2514386"/>
              <a:gd name="connsiteX2" fmla="*/ 3398377 w 3539553"/>
              <a:gd name="connsiteY2" fmla="*/ 246541 h 2514386"/>
              <a:gd name="connsiteX3" fmla="*/ 3539553 w 3539553"/>
              <a:gd name="connsiteY3" fmla="*/ 2514386 h 2514386"/>
              <a:gd name="connsiteX4" fmla="*/ 395221 w 3539553"/>
              <a:gd name="connsiteY4" fmla="*/ 2514386 h 2514386"/>
              <a:gd name="connsiteX5" fmla="*/ 0 w 3539553"/>
              <a:gd name="connsiteY5" fmla="*/ 1857630 h 251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9553" h="2514386">
                <a:moveTo>
                  <a:pt x="0" y="1857630"/>
                </a:moveTo>
                <a:lnTo>
                  <a:pt x="548327" y="0"/>
                </a:lnTo>
                <a:cubicBezTo>
                  <a:pt x="1115031" y="691095"/>
                  <a:pt x="1813753" y="953482"/>
                  <a:pt x="3398377" y="246541"/>
                </a:cubicBezTo>
                <a:lnTo>
                  <a:pt x="3539553" y="2514386"/>
                </a:lnTo>
                <a:lnTo>
                  <a:pt x="395221" y="2514386"/>
                </a:lnTo>
                <a:cubicBezTo>
                  <a:pt x="395221" y="2269140"/>
                  <a:pt x="245246" y="1857630"/>
                  <a:pt x="0" y="185763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mtClean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" name="배지 2"/>
          <p:cNvSpPr/>
          <p:nvPr/>
        </p:nvSpPr>
        <p:spPr>
          <a:xfrm rot="516830">
            <a:off x="6342568" y="1694256"/>
            <a:ext cx="2940094" cy="1897746"/>
          </a:xfrm>
          <a:custGeom>
            <a:avLst/>
            <a:gdLst>
              <a:gd name="connsiteX0" fmla="*/ 0 w 4032448"/>
              <a:gd name="connsiteY0" fmla="*/ 444058 h 2664296"/>
              <a:gd name="connsiteX1" fmla="*/ 444058 w 4032448"/>
              <a:gd name="connsiteY1" fmla="*/ 0 h 2664296"/>
              <a:gd name="connsiteX2" fmla="*/ 3588390 w 4032448"/>
              <a:gd name="connsiteY2" fmla="*/ 0 h 2664296"/>
              <a:gd name="connsiteX3" fmla="*/ 4032448 w 4032448"/>
              <a:gd name="connsiteY3" fmla="*/ 444058 h 2664296"/>
              <a:gd name="connsiteX4" fmla="*/ 4032448 w 4032448"/>
              <a:gd name="connsiteY4" fmla="*/ 2220238 h 2664296"/>
              <a:gd name="connsiteX5" fmla="*/ 3588390 w 4032448"/>
              <a:gd name="connsiteY5" fmla="*/ 2664296 h 2664296"/>
              <a:gd name="connsiteX6" fmla="*/ 444058 w 4032448"/>
              <a:gd name="connsiteY6" fmla="*/ 2664296 h 2664296"/>
              <a:gd name="connsiteX7" fmla="*/ 0 w 4032448"/>
              <a:gd name="connsiteY7" fmla="*/ 2220238 h 2664296"/>
              <a:gd name="connsiteX8" fmla="*/ 0 w 4032448"/>
              <a:gd name="connsiteY8" fmla="*/ 444058 h 2664296"/>
              <a:gd name="connsiteX0" fmla="*/ 0 w 4032448"/>
              <a:gd name="connsiteY0" fmla="*/ 444058 h 2664296"/>
              <a:gd name="connsiteX1" fmla="*/ 444058 w 4032448"/>
              <a:gd name="connsiteY1" fmla="*/ 0 h 2664296"/>
              <a:gd name="connsiteX2" fmla="*/ 3588390 w 4032448"/>
              <a:gd name="connsiteY2" fmla="*/ 0 h 2664296"/>
              <a:gd name="connsiteX3" fmla="*/ 4032448 w 4032448"/>
              <a:gd name="connsiteY3" fmla="*/ 444058 h 2664296"/>
              <a:gd name="connsiteX4" fmla="*/ 3588390 w 4032448"/>
              <a:gd name="connsiteY4" fmla="*/ 2664296 h 2664296"/>
              <a:gd name="connsiteX5" fmla="*/ 444058 w 4032448"/>
              <a:gd name="connsiteY5" fmla="*/ 2664296 h 2664296"/>
              <a:gd name="connsiteX6" fmla="*/ 0 w 4032448"/>
              <a:gd name="connsiteY6" fmla="*/ 2220238 h 2664296"/>
              <a:gd name="connsiteX7" fmla="*/ 0 w 4032448"/>
              <a:gd name="connsiteY7" fmla="*/ 444058 h 2664296"/>
              <a:gd name="connsiteX0" fmla="*/ 0 w 4032448"/>
              <a:gd name="connsiteY0" fmla="*/ 444058 h 2664296"/>
              <a:gd name="connsiteX1" fmla="*/ 444058 w 4032448"/>
              <a:gd name="connsiteY1" fmla="*/ 0 h 2664296"/>
              <a:gd name="connsiteX2" fmla="*/ 4032448 w 4032448"/>
              <a:gd name="connsiteY2" fmla="*/ 444058 h 2664296"/>
              <a:gd name="connsiteX3" fmla="*/ 3588390 w 4032448"/>
              <a:gd name="connsiteY3" fmla="*/ 2664296 h 2664296"/>
              <a:gd name="connsiteX4" fmla="*/ 444058 w 4032448"/>
              <a:gd name="connsiteY4" fmla="*/ 2664296 h 2664296"/>
              <a:gd name="connsiteX5" fmla="*/ 0 w 4032448"/>
              <a:gd name="connsiteY5" fmla="*/ 2220238 h 2664296"/>
              <a:gd name="connsiteX6" fmla="*/ 0 w 4032448"/>
              <a:gd name="connsiteY6" fmla="*/ 444058 h 2664296"/>
              <a:gd name="connsiteX0" fmla="*/ 0 w 4032448"/>
              <a:gd name="connsiteY0" fmla="*/ 2220238 h 2664296"/>
              <a:gd name="connsiteX1" fmla="*/ 444058 w 4032448"/>
              <a:gd name="connsiteY1" fmla="*/ 0 h 2664296"/>
              <a:gd name="connsiteX2" fmla="*/ 4032448 w 4032448"/>
              <a:gd name="connsiteY2" fmla="*/ 444058 h 2664296"/>
              <a:gd name="connsiteX3" fmla="*/ 3588390 w 4032448"/>
              <a:gd name="connsiteY3" fmla="*/ 2664296 h 2664296"/>
              <a:gd name="connsiteX4" fmla="*/ 444058 w 4032448"/>
              <a:gd name="connsiteY4" fmla="*/ 2664296 h 2664296"/>
              <a:gd name="connsiteX5" fmla="*/ 0 w 4032448"/>
              <a:gd name="connsiteY5" fmla="*/ 2220238 h 2664296"/>
              <a:gd name="connsiteX0" fmla="*/ 0 w 3588390"/>
              <a:gd name="connsiteY0" fmla="*/ 2220238 h 2664296"/>
              <a:gd name="connsiteX1" fmla="*/ 444058 w 3588390"/>
              <a:gd name="connsiteY1" fmla="*/ 0 h 2664296"/>
              <a:gd name="connsiteX2" fmla="*/ 3447214 w 3588390"/>
              <a:gd name="connsiteY2" fmla="*/ 396451 h 2664296"/>
              <a:gd name="connsiteX3" fmla="*/ 3588390 w 3588390"/>
              <a:gd name="connsiteY3" fmla="*/ 2664296 h 2664296"/>
              <a:gd name="connsiteX4" fmla="*/ 444058 w 3588390"/>
              <a:gd name="connsiteY4" fmla="*/ 2664296 h 2664296"/>
              <a:gd name="connsiteX5" fmla="*/ 0 w 3588390"/>
              <a:gd name="connsiteY5" fmla="*/ 2220238 h 2664296"/>
              <a:gd name="connsiteX0" fmla="*/ 0 w 3588390"/>
              <a:gd name="connsiteY0" fmla="*/ 2070328 h 2514386"/>
              <a:gd name="connsiteX1" fmla="*/ 597164 w 3588390"/>
              <a:gd name="connsiteY1" fmla="*/ 0 h 2514386"/>
              <a:gd name="connsiteX2" fmla="*/ 3447214 w 3588390"/>
              <a:gd name="connsiteY2" fmla="*/ 246541 h 2514386"/>
              <a:gd name="connsiteX3" fmla="*/ 3588390 w 3588390"/>
              <a:gd name="connsiteY3" fmla="*/ 2514386 h 2514386"/>
              <a:gd name="connsiteX4" fmla="*/ 444058 w 3588390"/>
              <a:gd name="connsiteY4" fmla="*/ 2514386 h 2514386"/>
              <a:gd name="connsiteX5" fmla="*/ 0 w 3588390"/>
              <a:gd name="connsiteY5" fmla="*/ 2070328 h 2514386"/>
              <a:gd name="connsiteX0" fmla="*/ 0 w 3539553"/>
              <a:gd name="connsiteY0" fmla="*/ 1857630 h 2514386"/>
              <a:gd name="connsiteX1" fmla="*/ 548327 w 3539553"/>
              <a:gd name="connsiteY1" fmla="*/ 0 h 2514386"/>
              <a:gd name="connsiteX2" fmla="*/ 3398377 w 3539553"/>
              <a:gd name="connsiteY2" fmla="*/ 246541 h 2514386"/>
              <a:gd name="connsiteX3" fmla="*/ 3539553 w 3539553"/>
              <a:gd name="connsiteY3" fmla="*/ 2514386 h 2514386"/>
              <a:gd name="connsiteX4" fmla="*/ 395221 w 3539553"/>
              <a:gd name="connsiteY4" fmla="*/ 2514386 h 2514386"/>
              <a:gd name="connsiteX5" fmla="*/ 0 w 3539553"/>
              <a:gd name="connsiteY5" fmla="*/ 1857630 h 2514386"/>
              <a:gd name="connsiteX0" fmla="*/ 0 w 3539553"/>
              <a:gd name="connsiteY0" fmla="*/ 1857630 h 2514386"/>
              <a:gd name="connsiteX1" fmla="*/ 548327 w 3539553"/>
              <a:gd name="connsiteY1" fmla="*/ 0 h 2514386"/>
              <a:gd name="connsiteX2" fmla="*/ 3398377 w 3539553"/>
              <a:gd name="connsiteY2" fmla="*/ 246541 h 2514386"/>
              <a:gd name="connsiteX3" fmla="*/ 3539553 w 3539553"/>
              <a:gd name="connsiteY3" fmla="*/ 2514386 h 2514386"/>
              <a:gd name="connsiteX4" fmla="*/ 395221 w 3539553"/>
              <a:gd name="connsiteY4" fmla="*/ 2514386 h 2514386"/>
              <a:gd name="connsiteX5" fmla="*/ 0 w 3539553"/>
              <a:gd name="connsiteY5" fmla="*/ 1857630 h 2514386"/>
              <a:gd name="connsiteX0" fmla="*/ 0 w 3539553"/>
              <a:gd name="connsiteY0" fmla="*/ 1857630 h 2514386"/>
              <a:gd name="connsiteX1" fmla="*/ 548327 w 3539553"/>
              <a:gd name="connsiteY1" fmla="*/ 0 h 2514386"/>
              <a:gd name="connsiteX2" fmla="*/ 3398377 w 3539553"/>
              <a:gd name="connsiteY2" fmla="*/ 246541 h 2514386"/>
              <a:gd name="connsiteX3" fmla="*/ 3539553 w 3539553"/>
              <a:gd name="connsiteY3" fmla="*/ 2514386 h 2514386"/>
              <a:gd name="connsiteX4" fmla="*/ 395221 w 3539553"/>
              <a:gd name="connsiteY4" fmla="*/ 2514386 h 2514386"/>
              <a:gd name="connsiteX5" fmla="*/ 0 w 3539553"/>
              <a:gd name="connsiteY5" fmla="*/ 1857630 h 251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9553" h="2514386">
                <a:moveTo>
                  <a:pt x="0" y="1857630"/>
                </a:moveTo>
                <a:lnTo>
                  <a:pt x="548327" y="0"/>
                </a:lnTo>
                <a:cubicBezTo>
                  <a:pt x="1115031" y="691095"/>
                  <a:pt x="1813753" y="953482"/>
                  <a:pt x="3398377" y="246541"/>
                </a:cubicBezTo>
                <a:lnTo>
                  <a:pt x="3539553" y="2514386"/>
                </a:lnTo>
                <a:lnTo>
                  <a:pt x="395221" y="2514386"/>
                </a:lnTo>
                <a:cubicBezTo>
                  <a:pt x="395221" y="2269140"/>
                  <a:pt x="245246" y="1857630"/>
                  <a:pt x="0" y="185763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mtClean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553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3B90-5C69-431D-9D87-3E31E0EAD7BD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십자형 4"/>
          <p:cNvSpPr/>
          <p:nvPr/>
        </p:nvSpPr>
        <p:spPr>
          <a:xfrm>
            <a:off x="1352600" y="1772816"/>
            <a:ext cx="5904656" cy="792088"/>
          </a:xfrm>
          <a:prstGeom prst="plu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  <a:hlinkClick r:id="rId2" action="ppaction://hlinksldjump"/>
              </a:rPr>
              <a:t>최저임금제 의미 및 기대효과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" name="눈물 방울 5"/>
          <p:cNvSpPr/>
          <p:nvPr/>
        </p:nvSpPr>
        <p:spPr>
          <a:xfrm rot="2700000">
            <a:off x="955807" y="1736063"/>
            <a:ext cx="865594" cy="865594"/>
          </a:xfrm>
          <a:prstGeom prst="teardrop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" name="십자형 6"/>
          <p:cNvSpPr/>
          <p:nvPr/>
        </p:nvSpPr>
        <p:spPr>
          <a:xfrm>
            <a:off x="1352600" y="2852936"/>
            <a:ext cx="5904656" cy="792088"/>
          </a:xfrm>
          <a:prstGeom prst="plu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2018</a:t>
            </a:r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년 최저임금실태 분석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" name="눈물 방울 7"/>
          <p:cNvSpPr/>
          <p:nvPr/>
        </p:nvSpPr>
        <p:spPr>
          <a:xfrm rot="2700000">
            <a:off x="955807" y="2816183"/>
            <a:ext cx="865594" cy="865594"/>
          </a:xfrm>
          <a:prstGeom prst="teardrop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" name="십자형 8"/>
          <p:cNvSpPr/>
          <p:nvPr/>
        </p:nvSpPr>
        <p:spPr>
          <a:xfrm>
            <a:off x="1352600" y="3933056"/>
            <a:ext cx="5904656" cy="792088"/>
          </a:xfrm>
          <a:prstGeom prst="plu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최저임금액 현황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눈물 방울 9"/>
          <p:cNvSpPr/>
          <p:nvPr/>
        </p:nvSpPr>
        <p:spPr>
          <a:xfrm rot="2700000">
            <a:off x="955807" y="3896303"/>
            <a:ext cx="865594" cy="865594"/>
          </a:xfrm>
          <a:prstGeom prst="teardrop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" name="십자형 10"/>
          <p:cNvSpPr/>
          <p:nvPr/>
        </p:nvSpPr>
        <p:spPr>
          <a:xfrm>
            <a:off x="1352600" y="5013176"/>
            <a:ext cx="5904656" cy="792088"/>
          </a:xfrm>
          <a:prstGeom prst="plu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심의절차 및 결정과정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" name="눈물 방울 11"/>
          <p:cNvSpPr/>
          <p:nvPr/>
        </p:nvSpPr>
        <p:spPr>
          <a:xfrm rot="2700000">
            <a:off x="955807" y="4976423"/>
            <a:ext cx="865594" cy="865594"/>
          </a:xfrm>
          <a:prstGeom prst="teardrop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6902"/>
          <a:stretch/>
        </p:blipFill>
        <p:spPr>
          <a:xfrm>
            <a:off x="7473280" y="3923270"/>
            <a:ext cx="2016224" cy="1794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8584" y="193802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1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8584" y="301814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2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8584" y="409826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돋움" pitchFamily="50" charset="-127"/>
                <a:ea typeface="돋움" pitchFamily="50" charset="-127"/>
              </a:rPr>
              <a:t>3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8584" y="517838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4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822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최저임금제 의미 및 기대효과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4488" y="1412776"/>
            <a:ext cx="6977980" cy="24768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Minimum wage systems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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The minimum wage system is a wage system that determines wages as part of social policy by setting up a certain amount of wages and legally banning wages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3B90-5C69-431D-9D87-3E31E0EAD7BD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44488" y="3933057"/>
            <a:ext cx="8640960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기대효과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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임금을 높이고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임금생활자의 소득 증가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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수준 이하의 노동조건이나 빈곤을 없앨 수 있음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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임금생활자의 노동력 착취를 방지하며 소득재분배를 실현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6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12217" y="2049814"/>
            <a:ext cx="1979712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2018</a:t>
            </a:r>
            <a:r>
              <a:rPr lang="ko-KR" altLang="en-US" dirty="0" smtClean="0"/>
              <a:t>년 최저임금실태 분석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3B90-5C69-431D-9D87-3E31E0EAD7BD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50315"/>
              </p:ext>
            </p:extLst>
          </p:nvPr>
        </p:nvGraphicFramePr>
        <p:xfrm>
          <a:off x="1928663" y="2348880"/>
          <a:ext cx="7482037" cy="37444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40103"/>
                <a:gridCol w="2224466"/>
                <a:gridCol w="2217468"/>
              </a:tblGrid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임금동향</a:t>
                      </a:r>
                      <a:endParaRPr lang="en-US" altLang="ko-KR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최저임금 미만율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물적 노동생산성</a:t>
                      </a:r>
                      <a:endParaRPr lang="en-US" altLang="ko-KR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불변 부가가치</a:t>
                      </a:r>
                      <a:endParaRPr lang="en-US" altLang="ko-KR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노동생산성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최저임금위원회</a:t>
                      </a:r>
                      <a:endParaRPr lang="en-US" altLang="ko-KR" baseline="0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심의 시 산출하는</a:t>
                      </a:r>
                      <a:endParaRPr lang="en-US" altLang="ko-KR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소득분 배율 지표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임금상승률 전망 및 현황</a:t>
                      </a:r>
                      <a:endParaRPr lang="en-US" altLang="ko-KR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최저임금 영향률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조사별 공표자료 정리 분석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조사별 공표자료</a:t>
                      </a:r>
                      <a:endParaRPr lang="en-US" altLang="ko-KR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정리 분석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조사별 원자료</a:t>
                      </a:r>
                      <a:endParaRPr lang="en-US" altLang="ko-KR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가공 분석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조사별 원자료 가공 분석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양쪽 모서리가 잘린 사각형 7"/>
          <p:cNvSpPr/>
          <p:nvPr/>
        </p:nvSpPr>
        <p:spPr>
          <a:xfrm>
            <a:off x="1928664" y="1556792"/>
            <a:ext cx="3028347" cy="792088"/>
          </a:xfrm>
          <a:prstGeom prst="snip2Same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순서도: 수동 연산 8"/>
          <p:cNvSpPr/>
          <p:nvPr/>
        </p:nvSpPr>
        <p:spPr>
          <a:xfrm>
            <a:off x="1928664" y="1700808"/>
            <a:ext cx="3028347" cy="648072"/>
          </a:xfrm>
          <a:prstGeom prst="flowChartManualOperatio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유사근로자</a:t>
            </a:r>
            <a:endParaRPr lang="en-US" altLang="ko-KR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임</a:t>
            </a:r>
            <a:r>
              <a: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금</a:t>
            </a:r>
          </a:p>
        </p:txBody>
      </p:sp>
      <p:sp>
        <p:nvSpPr>
          <p:cNvPr id="10" name="양쪽 모서리가 잘린 사각형 9"/>
          <p:cNvSpPr/>
          <p:nvPr/>
        </p:nvSpPr>
        <p:spPr>
          <a:xfrm>
            <a:off x="4957012" y="1556792"/>
            <a:ext cx="2236352" cy="792088"/>
          </a:xfrm>
          <a:prstGeom prst="snip2Same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순서도: 수동 연산 10"/>
          <p:cNvSpPr/>
          <p:nvPr/>
        </p:nvSpPr>
        <p:spPr>
          <a:xfrm>
            <a:off x="4957012" y="1700808"/>
            <a:ext cx="2236352" cy="648072"/>
          </a:xfrm>
          <a:prstGeom prst="flowChartManualOperatio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노동생산성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양쪽 모서리가 잘린 사각형 13"/>
          <p:cNvSpPr/>
          <p:nvPr/>
        </p:nvSpPr>
        <p:spPr>
          <a:xfrm>
            <a:off x="7193364" y="1556792"/>
            <a:ext cx="2211071" cy="792088"/>
          </a:xfrm>
          <a:prstGeom prst="snip2Same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순서도: 수동 연산 14"/>
          <p:cNvSpPr/>
          <p:nvPr/>
        </p:nvSpPr>
        <p:spPr>
          <a:xfrm>
            <a:off x="7193364" y="1700808"/>
            <a:ext cx="2211071" cy="648072"/>
          </a:xfrm>
          <a:prstGeom prst="flowChartManualOperatio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소득분배율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한쪽 모서리가 잘린 사각형 16"/>
          <p:cNvSpPr/>
          <p:nvPr/>
        </p:nvSpPr>
        <p:spPr>
          <a:xfrm flipH="1">
            <a:off x="632520" y="2348880"/>
            <a:ext cx="1296144" cy="1872208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분석</a:t>
            </a:r>
            <a:endParaRPr lang="en-US" altLang="ko-KR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내</a:t>
            </a:r>
            <a:r>
              <a: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용</a:t>
            </a:r>
          </a:p>
        </p:txBody>
      </p:sp>
      <p:sp>
        <p:nvSpPr>
          <p:cNvPr id="18" name="한쪽 모서리가 잘린 사각형 17"/>
          <p:cNvSpPr/>
          <p:nvPr/>
        </p:nvSpPr>
        <p:spPr>
          <a:xfrm flipH="1">
            <a:off x="632520" y="4221088"/>
            <a:ext cx="1296144" cy="1881787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활용</a:t>
            </a:r>
            <a:endParaRPr lang="en-US" altLang="ko-KR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방</a:t>
            </a:r>
            <a:r>
              <a: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법</a:t>
            </a:r>
          </a:p>
        </p:txBody>
      </p:sp>
    </p:spTree>
    <p:extLst>
      <p:ext uri="{BB962C8B-B14F-4D97-AF65-F5344CB8AC3E}">
        <p14:creationId xmlns:p14="http://schemas.microsoft.com/office/powerpoint/2010/main" val="21742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최저임금액 현황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684000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3B90-5C69-431D-9D87-3E31E0EAD7BD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5241032" y="2328855"/>
            <a:ext cx="1872208" cy="432048"/>
          </a:xfrm>
          <a:prstGeom prst="wedgeRoundRectCallout">
            <a:avLst>
              <a:gd name="adj1" fmla="val 67173"/>
              <a:gd name="adj2" fmla="val -21359"/>
              <a:gd name="adj3" fmla="val 16667"/>
            </a:avLst>
          </a:prstGeom>
          <a:solidFill>
            <a:srgbClr val="0070C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인상률 상승</a:t>
            </a:r>
            <a:endParaRPr lang="ko-KR" altLang="en-US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51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심의절차 및 결정과정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3B90-5C69-431D-9D87-3E31E0EAD7BD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200472" y="1412776"/>
            <a:ext cx="4608512" cy="4752528"/>
            <a:chOff x="200472" y="1412776"/>
            <a:chExt cx="4608512" cy="4752528"/>
          </a:xfrm>
        </p:grpSpPr>
        <p:sp>
          <p:nvSpPr>
            <p:cNvPr id="5" name="양쪽 모서리가 잘린 사각형 4"/>
            <p:cNvSpPr/>
            <p:nvPr/>
          </p:nvSpPr>
          <p:spPr>
            <a:xfrm>
              <a:off x="200472" y="1412776"/>
              <a:ext cx="4608512" cy="4752528"/>
            </a:xfrm>
            <a:prstGeom prst="snip2SameRect">
              <a:avLst>
                <a:gd name="adj1" fmla="val 5424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aphicFrame>
          <p:nvGraphicFramePr>
            <p:cNvPr id="11" name="다이어그램 10"/>
            <p:cNvGraphicFramePr/>
            <p:nvPr>
              <p:extLst>
                <p:ext uri="{D42A27DB-BD31-4B8C-83A1-F6EECF244321}">
                  <p14:modId xmlns:p14="http://schemas.microsoft.com/office/powerpoint/2010/main" val="180876570"/>
                </p:ext>
              </p:extLst>
            </p:nvPr>
          </p:nvGraphicFramePr>
          <p:xfrm>
            <a:off x="430118" y="1628801"/>
            <a:ext cx="1498546" cy="19442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갈매기형 수장 11"/>
            <p:cNvSpPr/>
            <p:nvPr/>
          </p:nvSpPr>
          <p:spPr>
            <a:xfrm>
              <a:off x="2072680" y="2276872"/>
              <a:ext cx="1152128" cy="563541"/>
            </a:xfrm>
            <a:prstGeom prst="chevron">
              <a:avLst>
                <a:gd name="adj" fmla="val 25508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임금</a:t>
              </a:r>
              <a:endParaRPr lang="ko-KR" altLang="en-US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3" name="팔각형 12"/>
            <p:cNvSpPr/>
            <p:nvPr/>
          </p:nvSpPr>
          <p:spPr>
            <a:xfrm>
              <a:off x="848544" y="5661248"/>
              <a:ext cx="3096344" cy="432048"/>
            </a:xfrm>
            <a:prstGeom prst="octago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최저임금안 제출</a:t>
              </a:r>
            </a:p>
          </p:txBody>
        </p:sp>
        <p:graphicFrame>
          <p:nvGraphicFramePr>
            <p:cNvPr id="14" name="다이어그램 13"/>
            <p:cNvGraphicFramePr/>
            <p:nvPr>
              <p:extLst>
                <p:ext uri="{D42A27DB-BD31-4B8C-83A1-F6EECF244321}">
                  <p14:modId xmlns:p14="http://schemas.microsoft.com/office/powerpoint/2010/main" val="2206851844"/>
                </p:ext>
              </p:extLst>
            </p:nvPr>
          </p:nvGraphicFramePr>
          <p:xfrm>
            <a:off x="570881" y="3933056"/>
            <a:ext cx="3734048" cy="15841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5" name="오른쪽 화살표 설명선 14"/>
            <p:cNvSpPr/>
            <p:nvPr/>
          </p:nvSpPr>
          <p:spPr>
            <a:xfrm>
              <a:off x="2144688" y="3046456"/>
              <a:ext cx="1224136" cy="495055"/>
            </a:xfrm>
            <a:prstGeom prst="rightArrowCallout">
              <a:avLst>
                <a:gd name="adj1" fmla="val 50000"/>
                <a:gd name="adj2" fmla="val 25000"/>
                <a:gd name="adj3" fmla="val 58108"/>
                <a:gd name="adj4" fmla="val 76615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현장</a:t>
              </a:r>
            </a:p>
          </p:txBody>
        </p:sp>
        <p:sp>
          <p:nvSpPr>
            <p:cNvPr id="16" name="포인트가 8개인 별 15"/>
            <p:cNvSpPr/>
            <p:nvPr/>
          </p:nvSpPr>
          <p:spPr>
            <a:xfrm flipH="1">
              <a:off x="3296816" y="2276872"/>
              <a:ext cx="1368152" cy="563541"/>
            </a:xfrm>
            <a:prstGeom prst="star8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생계</a:t>
              </a:r>
              <a:r>
                <a:rPr lang="ko-KR" altLang="en-US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비</a:t>
              </a:r>
            </a:p>
          </p:txBody>
        </p:sp>
        <p:sp>
          <p:nvSpPr>
            <p:cNvPr id="17" name="순서도: 지연 16"/>
            <p:cNvSpPr/>
            <p:nvPr/>
          </p:nvSpPr>
          <p:spPr>
            <a:xfrm>
              <a:off x="3512840" y="3046456"/>
              <a:ext cx="1080120" cy="495056"/>
            </a:xfrm>
            <a:prstGeom prst="flowChartDelay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집담회</a:t>
              </a:r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5025008" y="1412776"/>
            <a:ext cx="4608512" cy="4752528"/>
            <a:chOff x="5025008" y="1412776"/>
            <a:chExt cx="4608512" cy="4752528"/>
          </a:xfrm>
        </p:grpSpPr>
        <p:sp>
          <p:nvSpPr>
            <p:cNvPr id="10" name="양쪽 모서리가 잘린 사각형 9"/>
            <p:cNvSpPr/>
            <p:nvPr/>
          </p:nvSpPr>
          <p:spPr>
            <a:xfrm flipV="1">
              <a:off x="5025008" y="1412776"/>
              <a:ext cx="4608512" cy="4752528"/>
            </a:xfrm>
            <a:prstGeom prst="snip2SameRect">
              <a:avLst>
                <a:gd name="adj1" fmla="val 5424"/>
                <a:gd name="adj2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순서도: 순차적 액세스 저장소 17"/>
            <p:cNvSpPr/>
            <p:nvPr/>
          </p:nvSpPr>
          <p:spPr>
            <a:xfrm>
              <a:off x="5241032" y="1550530"/>
              <a:ext cx="1656184" cy="654334"/>
            </a:xfrm>
            <a:prstGeom prst="flowChartMagneticTape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</a:rPr>
                <a:t>고용노동부장관</a:t>
              </a:r>
            </a:p>
          </p:txBody>
        </p:sp>
        <p:sp>
          <p:nvSpPr>
            <p:cNvPr id="19" name="순서도: 문서 18"/>
            <p:cNvSpPr/>
            <p:nvPr/>
          </p:nvSpPr>
          <p:spPr>
            <a:xfrm>
              <a:off x="7185248" y="1635062"/>
              <a:ext cx="1728192" cy="641810"/>
            </a:xfrm>
            <a:prstGeom prst="flowChartDocumen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최저임금 심의</a:t>
              </a:r>
              <a:endParaRPr lang="en-US" altLang="ko-KR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요청</a:t>
              </a: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5241032" y="2558643"/>
              <a:ext cx="4176464" cy="923482"/>
            </a:xfrm>
            <a:prstGeom prst="roundRect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21" name="순서도: 순차적 액세스 저장소 20"/>
            <p:cNvSpPr/>
            <p:nvPr/>
          </p:nvSpPr>
          <p:spPr>
            <a:xfrm>
              <a:off x="5385048" y="2693217"/>
              <a:ext cx="1656184" cy="654334"/>
            </a:xfrm>
            <a:prstGeom prst="flowChartMagneticTap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최저임금</a:t>
              </a:r>
              <a:endParaRPr lang="en-US" altLang="ko-KR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위원</a:t>
              </a:r>
              <a:r>
                <a:rPr lang="ko-KR" altLang="en-US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회</a:t>
              </a:r>
              <a:endPara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22" name="순서도: 문서 21"/>
            <p:cNvSpPr/>
            <p:nvPr/>
          </p:nvSpPr>
          <p:spPr>
            <a:xfrm flipH="1">
              <a:off x="7473280" y="2725551"/>
              <a:ext cx="1728192" cy="641810"/>
            </a:xfrm>
            <a:prstGeom prst="flowChartDocumen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회의상</a:t>
              </a:r>
              <a:r>
                <a:rPr lang="ko-KR" altLang="en-US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정</a:t>
              </a:r>
              <a:endPara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23" name="하트 22"/>
            <p:cNvSpPr/>
            <p:nvPr/>
          </p:nvSpPr>
          <p:spPr>
            <a:xfrm>
              <a:off x="5385048" y="5517232"/>
              <a:ext cx="3960440" cy="576064"/>
            </a:xfrm>
            <a:prstGeom prst="hear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최저임금 고시</a:t>
              </a:r>
            </a:p>
          </p:txBody>
        </p:sp>
        <p:sp>
          <p:nvSpPr>
            <p:cNvPr id="24" name="오른쪽 화살표 설명선 23"/>
            <p:cNvSpPr/>
            <p:nvPr/>
          </p:nvSpPr>
          <p:spPr>
            <a:xfrm>
              <a:off x="5150272" y="4509120"/>
              <a:ext cx="1116124" cy="720080"/>
            </a:xfrm>
            <a:prstGeom prst="rightArrowCallout">
              <a:avLst>
                <a:gd name="adj1" fmla="val 25000"/>
                <a:gd name="adj2" fmla="val 50000"/>
                <a:gd name="adj3" fmla="val 32987"/>
                <a:gd name="adj4" fmla="val 7270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재심</a:t>
              </a:r>
              <a:endParaRPr lang="en-US" altLang="ko-KR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요</a:t>
              </a:r>
              <a:r>
                <a:rPr lang="ko-KR" altLang="en-US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청</a:t>
              </a:r>
              <a:endPara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25" name="정육면체 24"/>
            <p:cNvSpPr/>
            <p:nvPr/>
          </p:nvSpPr>
          <p:spPr>
            <a:xfrm flipH="1">
              <a:off x="6393160" y="4365104"/>
              <a:ext cx="1872208" cy="504056"/>
            </a:xfrm>
            <a:prstGeom prst="cub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결정 어려움</a:t>
              </a:r>
            </a:p>
          </p:txBody>
        </p:sp>
        <p:sp>
          <p:nvSpPr>
            <p:cNvPr id="27" name="정육면체 26"/>
            <p:cNvSpPr/>
            <p:nvPr/>
          </p:nvSpPr>
          <p:spPr>
            <a:xfrm>
              <a:off x="6393160" y="4941168"/>
              <a:ext cx="1872208" cy="504056"/>
            </a:xfrm>
            <a:prstGeom prst="cub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노사 이의제기</a:t>
              </a:r>
            </a:p>
          </p:txBody>
        </p:sp>
        <p:sp>
          <p:nvSpPr>
            <p:cNvPr id="28" name="모서리가 둥근 사각형 설명선 27"/>
            <p:cNvSpPr/>
            <p:nvPr/>
          </p:nvSpPr>
          <p:spPr>
            <a:xfrm rot="8090960">
              <a:off x="8674825" y="4662888"/>
              <a:ext cx="778184" cy="666074"/>
            </a:xfrm>
            <a:prstGeom prst="wedgeRoundRectCallout">
              <a:avLst>
                <a:gd name="adj1" fmla="val 55951"/>
                <a:gd name="adj2" fmla="val 77389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8949057">
              <a:off x="8732693" y="4651673"/>
              <a:ext cx="6848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돋움" pitchFamily="50" charset="-127"/>
                  <a:ea typeface="돋움" pitchFamily="50" charset="-127"/>
                </a:rPr>
                <a:t>10</a:t>
              </a:r>
              <a:r>
                <a:rPr lang="ko-KR" altLang="en-US" dirty="0" smtClean="0">
                  <a:latin typeface="돋움" pitchFamily="50" charset="-127"/>
                  <a:ea typeface="돋움" pitchFamily="50" charset="-127"/>
                </a:rPr>
                <a:t>일</a:t>
              </a:r>
              <a:endParaRPr lang="en-US" altLang="ko-KR" dirty="0" smtClean="0">
                <a:latin typeface="돋움" pitchFamily="50" charset="-127"/>
                <a:ea typeface="돋움" pitchFamily="50" charset="-127"/>
              </a:endParaRPr>
            </a:p>
            <a:p>
              <a:r>
                <a:rPr lang="ko-KR" altLang="en-US" dirty="0" smtClean="0">
                  <a:latin typeface="돋움" pitchFamily="50" charset="-127"/>
                  <a:ea typeface="돋움" pitchFamily="50" charset="-127"/>
                </a:rPr>
                <a:t>이</a:t>
              </a:r>
              <a:r>
                <a:rPr lang="ko-KR" altLang="en-US" dirty="0">
                  <a:latin typeface="돋움" pitchFamily="50" charset="-127"/>
                  <a:ea typeface="돋움" pitchFamily="50" charset="-127"/>
                </a:rPr>
                <a:t>내</a:t>
              </a:r>
            </a:p>
          </p:txBody>
        </p:sp>
        <p:sp>
          <p:nvSpPr>
            <p:cNvPr id="30" name="왼쪽/오른쪽/위쪽/아래쪽 설명선 29"/>
            <p:cNvSpPr/>
            <p:nvPr/>
          </p:nvSpPr>
          <p:spPr>
            <a:xfrm>
              <a:off x="5817096" y="3645024"/>
              <a:ext cx="3096344" cy="576879"/>
            </a:xfrm>
            <a:prstGeom prst="quadArrowCallout">
              <a:avLst>
                <a:gd name="adj1" fmla="val 72919"/>
                <a:gd name="adj2" fmla="val 50000"/>
                <a:gd name="adj3" fmla="val 0"/>
                <a:gd name="adj4" fmla="val 37030"/>
              </a:avLst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최저임금안 고시</a:t>
              </a:r>
            </a:p>
          </p:txBody>
        </p:sp>
        <p:cxnSp>
          <p:nvCxnSpPr>
            <p:cNvPr id="32" name="꺾인 연결선 31"/>
            <p:cNvCxnSpPr>
              <a:stCxn id="19" idx="3"/>
              <a:endCxn id="20" idx="0"/>
            </p:cNvCxnSpPr>
            <p:nvPr/>
          </p:nvCxnSpPr>
          <p:spPr>
            <a:xfrm flipH="1">
              <a:off x="7329264" y="1955967"/>
              <a:ext cx="1584176" cy="602676"/>
            </a:xfrm>
            <a:prstGeom prst="bentConnector4">
              <a:avLst>
                <a:gd name="adj1" fmla="val -14430"/>
                <a:gd name="adj2" fmla="val 76623"/>
              </a:avLst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063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mtClean="0">
            <a:solidFill>
              <a:schemeClr val="tx1"/>
            </a:solidFill>
            <a:latin typeface="돋움" pitchFamily="50" charset="-127"/>
            <a:ea typeface="돋움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180</Words>
  <Application>Microsoft Office PowerPoint</Application>
  <PresentationFormat>A4 용지(210x297mm)</PresentationFormat>
  <Paragraphs>82</Paragraphs>
  <Slides>6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최저임금제 의미 및 기대효과</vt:lpstr>
      <vt:lpstr>2018년 최저임금실태 분석</vt:lpstr>
      <vt:lpstr>최저임금액 현황</vt:lpstr>
      <vt:lpstr>심의절차 및 결정과정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19</cp:revision>
  <dcterms:created xsi:type="dcterms:W3CDTF">2018-10-04T06:15:14Z</dcterms:created>
  <dcterms:modified xsi:type="dcterms:W3CDTF">2018-11-20T04:48:45Z</dcterms:modified>
</cp:coreProperties>
</file>