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gif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350" y="-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____1.xlsx"/><Relationship Id="rId1" Type="http://schemas.openxmlformats.org/officeDocument/2006/relationships/image" Target="../media/image5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latin typeface="굴림" pitchFamily="50" charset="-127"/>
                <a:ea typeface="굴림" pitchFamily="50" charset="-127"/>
              </a:defRPr>
            </a:pPr>
            <a:r>
              <a:rPr lang="ko-KR" altLang="en-US" sz="2200" dirty="0" smtClean="0">
                <a:latin typeface="굴림" pitchFamily="50" charset="-127"/>
                <a:ea typeface="굴림" pitchFamily="50" charset="-127"/>
              </a:rPr>
              <a:t>연령별 아토피 질병 현황</a:t>
            </a:r>
            <a:endParaRPr lang="ko-KR" sz="2200" dirty="0">
              <a:latin typeface="굴림" pitchFamily="50" charset="-127"/>
              <a:ea typeface="굴림" pitchFamily="50" charset="-127"/>
            </a:endParaRPr>
          </a:p>
        </c:rich>
      </c:tx>
      <c:layout/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15세 이하</c:v>
                </c:pt>
              </c:strCache>
            </c:strRef>
          </c:tx>
          <c:invertIfNegative val="0"/>
          <c:cat>
            <c:strRef>
              <c:f>Sheet1!$B$1:$F$1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Sheet1!$B$2:$F$2</c:f>
              <c:numCache>
                <c:formatCode>#,##0</c:formatCode>
                <c:ptCount val="5"/>
                <c:pt idx="0">
                  <c:v>5480</c:v>
                </c:pt>
                <c:pt idx="1">
                  <c:v>5675</c:v>
                </c:pt>
                <c:pt idx="2">
                  <c:v>5520</c:v>
                </c:pt>
                <c:pt idx="3">
                  <c:v>5640</c:v>
                </c:pt>
                <c:pt idx="4">
                  <c:v>5920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16세 이상</c:v>
                </c:pt>
              </c:strCache>
            </c:strRef>
          </c:tx>
          <c:spPr>
            <a:blipFill>
              <a:blip xmlns:r="http://schemas.openxmlformats.org/officeDocument/2006/relationships" r:embed="rId1"/>
              <a:tile tx="0" ty="0" sx="100000" sy="100000" flip="none" algn="tl"/>
            </a:blip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Sheet1!$B$1:$F$1</c:f>
              <c:strCache>
                <c:ptCount val="5"/>
                <c:pt idx="0">
                  <c:v>2015년</c:v>
                </c:pt>
                <c:pt idx="1">
                  <c:v>2016년</c:v>
                </c:pt>
                <c:pt idx="2">
                  <c:v>2017년</c:v>
                </c:pt>
                <c:pt idx="3">
                  <c:v>2018년</c:v>
                </c:pt>
                <c:pt idx="4">
                  <c:v>2019년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725</c:v>
                </c:pt>
                <c:pt idx="1">
                  <c:v>810</c:v>
                </c:pt>
                <c:pt idx="2">
                  <c:v>980</c:v>
                </c:pt>
                <c:pt idx="3" formatCode="#,##0">
                  <c:v>1050</c:v>
                </c:pt>
                <c:pt idx="4" formatCode="#,##0">
                  <c:v>1325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705344"/>
        <c:axId val="74662464"/>
      </c:barChart>
      <c:catAx>
        <c:axId val="171705344"/>
        <c:scaling>
          <c:orientation val="minMax"/>
        </c:scaling>
        <c:delete val="0"/>
        <c:axPos val="b"/>
        <c:majorTickMark val="none"/>
        <c:minorTickMark val="none"/>
        <c:tickLblPos val="nextTo"/>
        <c:crossAx val="74662464"/>
        <c:crosses val="autoZero"/>
        <c:auto val="1"/>
        <c:lblAlgn val="ctr"/>
        <c:lblOffset val="100"/>
        <c:noMultiLvlLbl val="0"/>
      </c:catAx>
      <c:valAx>
        <c:axId val="74662464"/>
        <c:scaling>
          <c:orientation val="minMax"/>
        </c:scaling>
        <c:delete val="0"/>
        <c:axPos val="l"/>
        <c:numFmt formatCode="#,##0" sourceLinked="1"/>
        <c:majorTickMark val="cross"/>
        <c:minorTickMark val="none"/>
        <c:tickLblPos val="nextTo"/>
        <c:crossAx val="17170534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chemeClr val="bg1"/>
        </a:solidFill>
      </c:spPr>
    </c:plotArea>
    <c:plotVisOnly val="1"/>
    <c:dispBlanksAs val="gap"/>
    <c:showDLblsOverMax val="0"/>
  </c:chart>
  <c:spPr>
    <a:solidFill>
      <a:srgbClr val="FFFF00"/>
    </a:solidFill>
    <a:ln>
      <a:solidFill>
        <a:schemeClr val="tx1"/>
      </a:solidFill>
    </a:ln>
  </c:spPr>
  <c:txPr>
    <a:bodyPr/>
    <a:lstStyle/>
    <a:p>
      <a:pPr>
        <a:defRPr sz="1600">
          <a:latin typeface="돋움" pitchFamily="50" charset="-127"/>
          <a:ea typeface="돋움" pitchFamily="50" charset="-127"/>
        </a:defRPr>
      </a:pPr>
      <a:endParaRPr lang="ko-KR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9F1340-398B-420F-9AD7-677D4F8496D2}" type="doc">
      <dgm:prSet loTypeId="urn:microsoft.com/office/officeart/2005/8/layout/arrow1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5B9D4D1C-8E2C-4E97-B7DB-C78B1EE5430A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스테로이드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CAB7F108-378E-41B0-B8AE-5AC73294FEB2}" type="parTrans" cxnId="{C5520891-A573-4A06-997C-8B23360DF29D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07C159D2-430B-4D6D-8606-623017C2369E}" type="sibTrans" cxnId="{C5520891-A573-4A06-997C-8B23360DF29D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5E395772-AFAA-455A-A909-EBDE6B110FC3}">
      <dgm:prSet phldrT="[텍스트]" custT="1"/>
      <dgm:spPr/>
      <dgm:t>
        <a:bodyPr/>
        <a:lstStyle/>
        <a:p>
          <a:pPr latinLnBrk="1"/>
          <a:r>
            <a:rPr lang="ko-KR" altLang="en-US" sz="1800" smtClean="0">
              <a:latin typeface="굴림" pitchFamily="50" charset="-127"/>
              <a:ea typeface="굴림" pitchFamily="50" charset="-127"/>
            </a:rPr>
            <a:t>면역조절제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A043695B-06FE-411E-BE87-D0FF842CCD8C}" type="parTrans" cxnId="{F5007E52-0A5E-401B-8C27-1B4D4D439F37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7A6A2AD-16E0-4E24-ABB8-4D21253B1275}" type="sibTrans" cxnId="{F5007E52-0A5E-401B-8C27-1B4D4D439F37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63AD818-3E15-46B6-84B8-F64704366577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항히스타민제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959821B1-5C01-4368-BCBD-5625B294ECFD}" type="parTrans" cxnId="{FC07617A-8DA4-40E5-85C4-571071A18D22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DF2FBC10-21DD-458F-9E80-11F89F4883F2}" type="sibTrans" cxnId="{FC07617A-8DA4-40E5-85C4-571071A18D22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46ADA486-B72D-484F-8EC4-8B6B6CAF500C}" type="pres">
      <dgm:prSet presAssocID="{E39F1340-398B-420F-9AD7-677D4F8496D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931CAE-4EC7-4412-8148-A8A899DB70AC}" type="pres">
      <dgm:prSet presAssocID="{5B9D4D1C-8E2C-4E97-B7DB-C78B1EE5430A}" presName="arrow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DA1F6C0-6B74-4A10-8CAD-C2A9B8C4B18A}" type="pres">
      <dgm:prSet presAssocID="{5E395772-AFAA-455A-A909-EBDE6B110FC3}" presName="arrow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FD25BBC-5328-4626-91E8-9056E7EF902D}" type="pres">
      <dgm:prSet presAssocID="{C63AD818-3E15-46B6-84B8-F64704366577}" presName="arrow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24803C4-E470-4945-8E73-6525816EE258}" type="presOf" srcId="{5B9D4D1C-8E2C-4E97-B7DB-C78B1EE5430A}" destId="{44931CAE-4EC7-4412-8148-A8A899DB70AC}" srcOrd="0" destOrd="0" presId="urn:microsoft.com/office/officeart/2005/8/layout/arrow1"/>
    <dgm:cxn modelId="{D50F8AE5-431C-4A9E-80A3-331519B6A695}" type="presOf" srcId="{E39F1340-398B-420F-9AD7-677D4F8496D2}" destId="{46ADA486-B72D-484F-8EC4-8B6B6CAF500C}" srcOrd="0" destOrd="0" presId="urn:microsoft.com/office/officeart/2005/8/layout/arrow1"/>
    <dgm:cxn modelId="{06D9C1BF-3A7B-4C2F-B332-8765D3A9B713}" type="presOf" srcId="{5E395772-AFAA-455A-A909-EBDE6B110FC3}" destId="{8DA1F6C0-6B74-4A10-8CAD-C2A9B8C4B18A}" srcOrd="0" destOrd="0" presId="urn:microsoft.com/office/officeart/2005/8/layout/arrow1"/>
    <dgm:cxn modelId="{F5007E52-0A5E-401B-8C27-1B4D4D439F37}" srcId="{E39F1340-398B-420F-9AD7-677D4F8496D2}" destId="{5E395772-AFAA-455A-A909-EBDE6B110FC3}" srcOrd="1" destOrd="0" parTransId="{A043695B-06FE-411E-BE87-D0FF842CCD8C}" sibTransId="{77A6A2AD-16E0-4E24-ABB8-4D21253B1275}"/>
    <dgm:cxn modelId="{C5520891-A573-4A06-997C-8B23360DF29D}" srcId="{E39F1340-398B-420F-9AD7-677D4F8496D2}" destId="{5B9D4D1C-8E2C-4E97-B7DB-C78B1EE5430A}" srcOrd="0" destOrd="0" parTransId="{CAB7F108-378E-41B0-B8AE-5AC73294FEB2}" sibTransId="{07C159D2-430B-4D6D-8606-623017C2369E}"/>
    <dgm:cxn modelId="{2D924DC9-9751-4D2F-8BE1-378DE3B1BC89}" type="presOf" srcId="{C63AD818-3E15-46B6-84B8-F64704366577}" destId="{6FD25BBC-5328-4626-91E8-9056E7EF902D}" srcOrd="0" destOrd="0" presId="urn:microsoft.com/office/officeart/2005/8/layout/arrow1"/>
    <dgm:cxn modelId="{FC07617A-8DA4-40E5-85C4-571071A18D22}" srcId="{E39F1340-398B-420F-9AD7-677D4F8496D2}" destId="{C63AD818-3E15-46B6-84B8-F64704366577}" srcOrd="2" destOrd="0" parTransId="{959821B1-5C01-4368-BCBD-5625B294ECFD}" sibTransId="{DF2FBC10-21DD-458F-9E80-11F89F4883F2}"/>
    <dgm:cxn modelId="{787CB320-5E68-4242-A2E8-A33781DACA6B}" type="presParOf" srcId="{46ADA486-B72D-484F-8EC4-8B6B6CAF500C}" destId="{44931CAE-4EC7-4412-8148-A8A899DB70AC}" srcOrd="0" destOrd="0" presId="urn:microsoft.com/office/officeart/2005/8/layout/arrow1"/>
    <dgm:cxn modelId="{85C7EA2A-6174-48E0-A935-518FAB8150E0}" type="presParOf" srcId="{46ADA486-B72D-484F-8EC4-8B6B6CAF500C}" destId="{8DA1F6C0-6B74-4A10-8CAD-C2A9B8C4B18A}" srcOrd="1" destOrd="0" presId="urn:microsoft.com/office/officeart/2005/8/layout/arrow1"/>
    <dgm:cxn modelId="{2B693244-B279-4A4A-AC3D-510D0C5D2DE4}" type="presParOf" srcId="{46ADA486-B72D-484F-8EC4-8B6B6CAF500C}" destId="{6FD25BBC-5328-4626-91E8-9056E7EF902D}" srcOrd="2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9443C7-0AE4-4543-800C-C1B5E3B2E404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</dgm:pt>
    <dgm:pt modelId="{CCAFAE0B-19C7-46BF-8F17-F98B1E42F3E6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피부단자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0FC43429-7F5C-4ADF-B515-A7756C9ABD19}" type="parTrans" cxnId="{2446FF07-4C31-4FEB-971E-462C8792C08C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91E2CDA-B9F3-41FD-828D-47F8B1A2A994}" type="sibTrans" cxnId="{2446FF07-4C31-4FEB-971E-462C8792C08C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ADFF99C-791C-4F6A-8C79-D6B776CB7D60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첩포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429C2E51-BED6-41FE-9D9D-EE265EA3CB6A}" type="parTrans" cxnId="{5A5501ED-D54F-4FD1-A1EC-DCEF4620B74E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414E54CF-2C63-4AA9-B2DA-C0AC48DC305B}" type="sibTrans" cxnId="{5A5501ED-D54F-4FD1-A1EC-DCEF4620B74E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DCD4227A-88CA-4591-99CD-9E4C02AFF465}">
      <dgm:prSet phldrT="[텍스트]"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세균배양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D055AA46-10A2-421E-BF0C-91DD81C9594B}" type="parTrans" cxnId="{7FDD37DD-C9B2-4586-819F-2AFB721BD634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7B654A07-CB7E-4801-B186-9ACCC61DC199}" type="sibTrans" cxnId="{7FDD37DD-C9B2-4586-819F-2AFB721BD634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0E268875-42E9-4AAD-89C6-5953AEBE77D3}">
      <dgm:prSet custT="1"/>
      <dgm:spPr/>
      <dgm:t>
        <a:bodyPr/>
        <a:lstStyle/>
        <a:p>
          <a:pPr latinLnBrk="1"/>
          <a:r>
            <a:rPr lang="ko-KR" altLang="en-US" sz="1800" dirty="0" smtClean="0">
              <a:latin typeface="굴림" pitchFamily="50" charset="-127"/>
              <a:ea typeface="굴림" pitchFamily="50" charset="-127"/>
            </a:rPr>
            <a:t>경구유발</a:t>
          </a:r>
          <a:endParaRPr lang="ko-KR" altLang="en-US" sz="1800" dirty="0">
            <a:latin typeface="굴림" pitchFamily="50" charset="-127"/>
            <a:ea typeface="굴림" pitchFamily="50" charset="-127"/>
          </a:endParaRPr>
        </a:p>
      </dgm:t>
    </dgm:pt>
    <dgm:pt modelId="{4DF6FEB8-239B-471A-8762-C567685E273E}" type="parTrans" cxnId="{095B95E7-2A4A-4B5F-A5FB-45561FE1FD56}">
      <dgm:prSet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9D6C7422-DD4F-47DF-A865-AE7FD15FDD90}" type="sibTrans" cxnId="{095B95E7-2A4A-4B5F-A5FB-45561FE1FD56}">
      <dgm:prSet custT="1"/>
      <dgm:spPr/>
      <dgm:t>
        <a:bodyPr/>
        <a:lstStyle/>
        <a:p>
          <a:pPr latinLnBrk="1"/>
          <a:endParaRPr lang="ko-KR" altLang="en-US" sz="1800">
            <a:latin typeface="굴림" pitchFamily="50" charset="-127"/>
            <a:ea typeface="굴림" pitchFamily="50" charset="-127"/>
          </a:endParaRPr>
        </a:p>
      </dgm:t>
    </dgm:pt>
    <dgm:pt modelId="{C4888530-4D0F-408C-933B-28F246763417}" type="pres">
      <dgm:prSet presAssocID="{749443C7-0AE4-4543-800C-C1B5E3B2E404}" presName="Name0" presStyleCnt="0">
        <dgm:presLayoutVars>
          <dgm:dir/>
          <dgm:resizeHandles val="exact"/>
        </dgm:presLayoutVars>
      </dgm:prSet>
      <dgm:spPr/>
    </dgm:pt>
    <dgm:pt modelId="{6132F278-9385-4465-ADFC-B26EA7203FD0}" type="pres">
      <dgm:prSet presAssocID="{CCAFAE0B-19C7-46BF-8F17-F98B1E42F3E6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7F057D-B735-44AA-BDBA-FA146725D0CE}" type="pres">
      <dgm:prSet presAssocID="{C91E2CDA-B9F3-41FD-828D-47F8B1A2A994}" presName="space" presStyleCnt="0"/>
      <dgm:spPr/>
    </dgm:pt>
    <dgm:pt modelId="{7BCF4335-A343-455F-A7EB-29C1F234E218}" type="pres">
      <dgm:prSet presAssocID="{0E268875-42E9-4AAD-89C6-5953AEBE77D3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BDA4D3-C5AB-4F4B-9922-A87ABD274D1C}" type="pres">
      <dgm:prSet presAssocID="{9D6C7422-DD4F-47DF-A865-AE7FD15FDD90}" presName="space" presStyleCnt="0"/>
      <dgm:spPr/>
    </dgm:pt>
    <dgm:pt modelId="{2AE700F3-E707-4B41-BA6F-854F5522FB53}" type="pres">
      <dgm:prSet presAssocID="{7ADFF99C-791C-4F6A-8C79-D6B776CB7D60}" presName="Name5" presStyleLbl="venn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3CA0408-149F-4A75-B43B-EBBEF0695948}" type="pres">
      <dgm:prSet presAssocID="{414E54CF-2C63-4AA9-B2DA-C0AC48DC305B}" presName="space" presStyleCnt="0"/>
      <dgm:spPr/>
    </dgm:pt>
    <dgm:pt modelId="{84672ACD-E914-4802-9473-CFDEAEF3E1D7}" type="pres">
      <dgm:prSet presAssocID="{DCD4227A-88CA-4591-99CD-9E4C02AFF465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98145B4-F130-41E3-A6A1-AA2AD53F2F98}" type="presOf" srcId="{CCAFAE0B-19C7-46BF-8F17-F98B1E42F3E6}" destId="{6132F278-9385-4465-ADFC-B26EA7203FD0}" srcOrd="0" destOrd="0" presId="urn:microsoft.com/office/officeart/2005/8/layout/venn3"/>
    <dgm:cxn modelId="{97353FF0-C671-4047-8642-B8E6AFF154FF}" type="presOf" srcId="{DCD4227A-88CA-4591-99CD-9E4C02AFF465}" destId="{84672ACD-E914-4802-9473-CFDEAEF3E1D7}" srcOrd="0" destOrd="0" presId="urn:microsoft.com/office/officeart/2005/8/layout/venn3"/>
    <dgm:cxn modelId="{7FDD37DD-C9B2-4586-819F-2AFB721BD634}" srcId="{749443C7-0AE4-4543-800C-C1B5E3B2E404}" destId="{DCD4227A-88CA-4591-99CD-9E4C02AFF465}" srcOrd="3" destOrd="0" parTransId="{D055AA46-10A2-421E-BF0C-91DD81C9594B}" sibTransId="{7B654A07-CB7E-4801-B186-9ACCC61DC199}"/>
    <dgm:cxn modelId="{D1C225B8-5EC8-4855-8B27-22351DAAFA81}" type="presOf" srcId="{749443C7-0AE4-4543-800C-C1B5E3B2E404}" destId="{C4888530-4D0F-408C-933B-28F246763417}" srcOrd="0" destOrd="0" presId="urn:microsoft.com/office/officeart/2005/8/layout/venn3"/>
    <dgm:cxn modelId="{5A5501ED-D54F-4FD1-A1EC-DCEF4620B74E}" srcId="{749443C7-0AE4-4543-800C-C1B5E3B2E404}" destId="{7ADFF99C-791C-4F6A-8C79-D6B776CB7D60}" srcOrd="2" destOrd="0" parTransId="{429C2E51-BED6-41FE-9D9D-EE265EA3CB6A}" sibTransId="{414E54CF-2C63-4AA9-B2DA-C0AC48DC305B}"/>
    <dgm:cxn modelId="{396C97AF-26E5-4AF7-87CE-302DD51FC932}" type="presOf" srcId="{0E268875-42E9-4AAD-89C6-5953AEBE77D3}" destId="{7BCF4335-A343-455F-A7EB-29C1F234E218}" srcOrd="0" destOrd="0" presId="urn:microsoft.com/office/officeart/2005/8/layout/venn3"/>
    <dgm:cxn modelId="{654A2497-D233-48AB-8F96-A3395E835852}" type="presOf" srcId="{7ADFF99C-791C-4F6A-8C79-D6B776CB7D60}" destId="{2AE700F3-E707-4B41-BA6F-854F5522FB53}" srcOrd="0" destOrd="0" presId="urn:microsoft.com/office/officeart/2005/8/layout/venn3"/>
    <dgm:cxn modelId="{2446FF07-4C31-4FEB-971E-462C8792C08C}" srcId="{749443C7-0AE4-4543-800C-C1B5E3B2E404}" destId="{CCAFAE0B-19C7-46BF-8F17-F98B1E42F3E6}" srcOrd="0" destOrd="0" parTransId="{0FC43429-7F5C-4ADF-B515-A7756C9ABD19}" sibTransId="{C91E2CDA-B9F3-41FD-828D-47F8B1A2A994}"/>
    <dgm:cxn modelId="{095B95E7-2A4A-4B5F-A5FB-45561FE1FD56}" srcId="{749443C7-0AE4-4543-800C-C1B5E3B2E404}" destId="{0E268875-42E9-4AAD-89C6-5953AEBE77D3}" srcOrd="1" destOrd="0" parTransId="{4DF6FEB8-239B-471A-8762-C567685E273E}" sibTransId="{9D6C7422-DD4F-47DF-A865-AE7FD15FDD90}"/>
    <dgm:cxn modelId="{264450A6-C39F-4220-9C3E-164FD00E1DC4}" type="presParOf" srcId="{C4888530-4D0F-408C-933B-28F246763417}" destId="{6132F278-9385-4465-ADFC-B26EA7203FD0}" srcOrd="0" destOrd="0" presId="urn:microsoft.com/office/officeart/2005/8/layout/venn3"/>
    <dgm:cxn modelId="{51BBD9FC-02CA-489D-8AD6-1B75DEC744E6}" type="presParOf" srcId="{C4888530-4D0F-408C-933B-28F246763417}" destId="{FC7F057D-B735-44AA-BDBA-FA146725D0CE}" srcOrd="1" destOrd="0" presId="urn:microsoft.com/office/officeart/2005/8/layout/venn3"/>
    <dgm:cxn modelId="{8C155A97-2A9C-40C6-BAAF-B8C1B620F0A4}" type="presParOf" srcId="{C4888530-4D0F-408C-933B-28F246763417}" destId="{7BCF4335-A343-455F-A7EB-29C1F234E218}" srcOrd="2" destOrd="0" presId="urn:microsoft.com/office/officeart/2005/8/layout/venn3"/>
    <dgm:cxn modelId="{4ACB16DE-CE87-4F54-88B1-A7E6DA57A154}" type="presParOf" srcId="{C4888530-4D0F-408C-933B-28F246763417}" destId="{DFBDA4D3-C5AB-4F4B-9922-A87ABD274D1C}" srcOrd="3" destOrd="0" presId="urn:microsoft.com/office/officeart/2005/8/layout/venn3"/>
    <dgm:cxn modelId="{352C27F7-8CBE-4B95-AFE2-2BAF02FC42EF}" type="presParOf" srcId="{C4888530-4D0F-408C-933B-28F246763417}" destId="{2AE700F3-E707-4B41-BA6F-854F5522FB53}" srcOrd="4" destOrd="0" presId="urn:microsoft.com/office/officeart/2005/8/layout/venn3"/>
    <dgm:cxn modelId="{3D2BBE0C-6727-424D-B972-F311AE6FD9C8}" type="presParOf" srcId="{C4888530-4D0F-408C-933B-28F246763417}" destId="{D3CA0408-149F-4A75-B43B-EBBEF0695948}" srcOrd="5" destOrd="0" presId="urn:microsoft.com/office/officeart/2005/8/layout/venn3"/>
    <dgm:cxn modelId="{E3C5E9E0-3473-4B52-83C6-E5B175F85E31}" type="presParOf" srcId="{C4888530-4D0F-408C-933B-28F246763417}" destId="{84672ACD-E914-4802-9473-CFDEAEF3E1D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31CAE-4EC7-4412-8148-A8A899DB70AC}">
      <dsp:nvSpPr>
        <dsp:cNvPr id="0" name=""/>
        <dsp:cNvSpPr/>
      </dsp:nvSpPr>
      <dsp:spPr>
        <a:xfrm>
          <a:off x="1437405" y="620"/>
          <a:ext cx="1435300" cy="1435300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스테로이드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796230" y="251797"/>
        <a:ext cx="717650" cy="1184123"/>
      </dsp:txXfrm>
    </dsp:sp>
    <dsp:sp modelId="{8DA1F6C0-6B74-4A10-8CAD-C2A9B8C4B18A}">
      <dsp:nvSpPr>
        <dsp:cNvPr id="0" name=""/>
        <dsp:cNvSpPr/>
      </dsp:nvSpPr>
      <dsp:spPr>
        <a:xfrm rot="7200000">
          <a:off x="2266979" y="1437486"/>
          <a:ext cx="1435300" cy="1435300"/>
        </a:xfrm>
        <a:prstGeom prst="up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smtClean="0">
              <a:latin typeface="굴림" pitchFamily="50" charset="-127"/>
              <a:ea typeface="굴림" pitchFamily="50" charset="-127"/>
            </a:rPr>
            <a:t>면역조절제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 rot="-5400000">
        <a:off x="2283805" y="1733516"/>
        <a:ext cx="1184123" cy="717650"/>
      </dsp:txXfrm>
    </dsp:sp>
    <dsp:sp modelId="{6FD25BBC-5328-4626-91E8-9056E7EF902D}">
      <dsp:nvSpPr>
        <dsp:cNvPr id="0" name=""/>
        <dsp:cNvSpPr/>
      </dsp:nvSpPr>
      <dsp:spPr>
        <a:xfrm rot="14400000">
          <a:off x="607831" y="1437486"/>
          <a:ext cx="1435300" cy="1435300"/>
        </a:xfrm>
        <a:prstGeom prst="upArrow">
          <a:avLst>
            <a:gd name="adj1" fmla="val 50000"/>
            <a:gd name="adj2" fmla="val 3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항히스타민제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 rot="5400000">
        <a:off x="842183" y="1733516"/>
        <a:ext cx="1184123" cy="7176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2F278-9385-4465-ADFC-B26EA7203FD0}">
      <dsp:nvSpPr>
        <dsp:cNvPr id="0" name=""/>
        <dsp:cNvSpPr/>
      </dsp:nvSpPr>
      <dsp:spPr>
        <a:xfrm>
          <a:off x="991" y="440748"/>
          <a:ext cx="994821" cy="9948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748" tIns="22860" rIns="54748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피부단자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46679" y="586436"/>
        <a:ext cx="703445" cy="703445"/>
      </dsp:txXfrm>
    </dsp:sp>
    <dsp:sp modelId="{7BCF4335-A343-455F-A7EB-29C1F234E218}">
      <dsp:nvSpPr>
        <dsp:cNvPr id="0" name=""/>
        <dsp:cNvSpPr/>
      </dsp:nvSpPr>
      <dsp:spPr>
        <a:xfrm>
          <a:off x="796848" y="440748"/>
          <a:ext cx="994821" cy="9948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748" tIns="22860" rIns="54748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경구유발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942536" y="586436"/>
        <a:ext cx="703445" cy="703445"/>
      </dsp:txXfrm>
    </dsp:sp>
    <dsp:sp modelId="{2AE700F3-E707-4B41-BA6F-854F5522FB53}">
      <dsp:nvSpPr>
        <dsp:cNvPr id="0" name=""/>
        <dsp:cNvSpPr/>
      </dsp:nvSpPr>
      <dsp:spPr>
        <a:xfrm>
          <a:off x="1592705" y="440748"/>
          <a:ext cx="994821" cy="9948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748" tIns="22860" rIns="54748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첩포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1738393" y="586436"/>
        <a:ext cx="703445" cy="703445"/>
      </dsp:txXfrm>
    </dsp:sp>
    <dsp:sp modelId="{84672ACD-E914-4802-9473-CFDEAEF3E1D7}">
      <dsp:nvSpPr>
        <dsp:cNvPr id="0" name=""/>
        <dsp:cNvSpPr/>
      </dsp:nvSpPr>
      <dsp:spPr>
        <a:xfrm>
          <a:off x="2388563" y="440748"/>
          <a:ext cx="994821" cy="99482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4748" tIns="22860" rIns="54748" bIns="22860" numCol="1" spcCol="1270" anchor="ctr" anchorCtr="0">
          <a:noAutofit/>
        </a:bodyPr>
        <a:lstStyle/>
        <a:p>
          <a:pPr lvl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>
              <a:latin typeface="굴림" pitchFamily="50" charset="-127"/>
              <a:ea typeface="굴림" pitchFamily="50" charset="-127"/>
            </a:rPr>
            <a:t>세균배양</a:t>
          </a:r>
          <a:endParaRPr lang="ko-KR" altLang="en-US" sz="1800" kern="1200" dirty="0">
            <a:latin typeface="굴림" pitchFamily="50" charset="-127"/>
            <a:ea typeface="굴림" pitchFamily="50" charset="-127"/>
          </a:endParaRPr>
        </a:p>
      </dsp:txBody>
      <dsp:txXfrm>
        <a:off x="2534251" y="586436"/>
        <a:ext cx="703445" cy="703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7FBC-9244-4536-BCF4-CB689F8AD47C}" type="datetimeFigureOut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02F4A-AED3-49C1-91CE-B7CBDC7B01C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28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E8E7E-EED1-487A-9A2F-40750175D348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9821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F0F7A-7223-4769-A423-C1D42BA38EF5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811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9EA9F-8D83-4743-A72C-4FE7BF0D310F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78640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92EC-3448-450F-8562-E0049F2A8ACD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r>
              <a:rPr lang="ko-KR" altLang="en-US" dirty="0" smtClean="0"/>
              <a:t>쪽</a:t>
            </a:r>
            <a:endParaRPr lang="ko-KR" altLang="en-US" dirty="0"/>
          </a:p>
        </p:txBody>
      </p:sp>
      <p:sp>
        <p:nvSpPr>
          <p:cNvPr id="7" name="대각선 방향의 모서리가 잘린 사각형 6"/>
          <p:cNvSpPr/>
          <p:nvPr userDrawn="1"/>
        </p:nvSpPr>
        <p:spPr>
          <a:xfrm>
            <a:off x="0" y="0"/>
            <a:ext cx="9906000" cy="1143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대각선 방향의 모서리가 잘린 사각형 7"/>
          <p:cNvSpPr/>
          <p:nvPr userDrawn="1"/>
        </p:nvSpPr>
        <p:spPr>
          <a:xfrm flipH="1">
            <a:off x="560512" y="0"/>
            <a:ext cx="8784976" cy="1143000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7455" y="0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궁서" pitchFamily="18" charset="-127"/>
                <a:ea typeface="궁서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852" y="6237312"/>
            <a:ext cx="1625811" cy="53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82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4F6A9-6E96-4E4C-ADDC-F61E20F4E468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18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49B0F-5FBF-432F-98A5-374A06BFC638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5784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CC5F-5528-4049-8E8B-C250066AFA31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2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AE24B-CCA2-4596-ABE8-0640FD2268E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77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2B7E7-54B3-42F1-8023-58AEA45732F9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963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B543-E22D-463A-B989-074EF2727C7C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8198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4B2BA-DD86-4AB0-A3E9-D3A56BC8FEB0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6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21237-2166-4F88-9D99-D7C46D57EBB4}" type="datetime1">
              <a:rPr lang="ko-KR" altLang="en-US" smtClean="0"/>
              <a:t>2018-11-20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F4CC1-FD3A-48B8-BB98-6CF1627C0A4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13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순서도: 저장 데이터 3"/>
          <p:cNvSpPr/>
          <p:nvPr/>
        </p:nvSpPr>
        <p:spPr>
          <a:xfrm rot="20867930">
            <a:off x="4630093" y="1281862"/>
            <a:ext cx="3757262" cy="2115810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2928"/>
              <a:gd name="connsiteY0" fmla="*/ 50 h 10050"/>
              <a:gd name="connsiteX1" fmla="*/ 12928 w 12928"/>
              <a:gd name="connsiteY1" fmla="*/ 0 h 10050"/>
              <a:gd name="connsiteX2" fmla="*/ 8333 w 12928"/>
              <a:gd name="connsiteY2" fmla="*/ 5050 h 10050"/>
              <a:gd name="connsiteX3" fmla="*/ 10000 w 12928"/>
              <a:gd name="connsiteY3" fmla="*/ 10050 h 10050"/>
              <a:gd name="connsiteX4" fmla="*/ 1667 w 12928"/>
              <a:gd name="connsiteY4" fmla="*/ 10050 h 10050"/>
              <a:gd name="connsiteX5" fmla="*/ 0 w 12928"/>
              <a:gd name="connsiteY5" fmla="*/ 5050 h 10050"/>
              <a:gd name="connsiteX6" fmla="*/ 1667 w 12928"/>
              <a:gd name="connsiteY6" fmla="*/ 50 h 10050"/>
              <a:gd name="connsiteX0" fmla="*/ 1667 w 12928"/>
              <a:gd name="connsiteY0" fmla="*/ 50 h 10050"/>
              <a:gd name="connsiteX1" fmla="*/ 12928 w 12928"/>
              <a:gd name="connsiteY1" fmla="*/ 0 h 10050"/>
              <a:gd name="connsiteX2" fmla="*/ 7801 w 12928"/>
              <a:gd name="connsiteY2" fmla="*/ 4451 h 10050"/>
              <a:gd name="connsiteX3" fmla="*/ 10000 w 12928"/>
              <a:gd name="connsiteY3" fmla="*/ 10050 h 10050"/>
              <a:gd name="connsiteX4" fmla="*/ 1667 w 12928"/>
              <a:gd name="connsiteY4" fmla="*/ 10050 h 10050"/>
              <a:gd name="connsiteX5" fmla="*/ 0 w 12928"/>
              <a:gd name="connsiteY5" fmla="*/ 5050 h 10050"/>
              <a:gd name="connsiteX6" fmla="*/ 1667 w 12928"/>
              <a:gd name="connsiteY6" fmla="*/ 50 h 10050"/>
              <a:gd name="connsiteX0" fmla="*/ 1667 w 12928"/>
              <a:gd name="connsiteY0" fmla="*/ 50 h 10050"/>
              <a:gd name="connsiteX1" fmla="*/ 12928 w 12928"/>
              <a:gd name="connsiteY1" fmla="*/ 0 h 10050"/>
              <a:gd name="connsiteX2" fmla="*/ 7971 w 12928"/>
              <a:gd name="connsiteY2" fmla="*/ 4455 h 10050"/>
              <a:gd name="connsiteX3" fmla="*/ 10000 w 12928"/>
              <a:gd name="connsiteY3" fmla="*/ 10050 h 10050"/>
              <a:gd name="connsiteX4" fmla="*/ 1667 w 12928"/>
              <a:gd name="connsiteY4" fmla="*/ 10050 h 10050"/>
              <a:gd name="connsiteX5" fmla="*/ 0 w 12928"/>
              <a:gd name="connsiteY5" fmla="*/ 5050 h 10050"/>
              <a:gd name="connsiteX6" fmla="*/ 1667 w 12928"/>
              <a:gd name="connsiteY6" fmla="*/ 50 h 10050"/>
              <a:gd name="connsiteX0" fmla="*/ 3285 w 14546"/>
              <a:gd name="connsiteY0" fmla="*/ 50 h 10050"/>
              <a:gd name="connsiteX1" fmla="*/ 14546 w 14546"/>
              <a:gd name="connsiteY1" fmla="*/ 0 h 10050"/>
              <a:gd name="connsiteX2" fmla="*/ 9589 w 14546"/>
              <a:gd name="connsiteY2" fmla="*/ 4455 h 10050"/>
              <a:gd name="connsiteX3" fmla="*/ 11618 w 14546"/>
              <a:gd name="connsiteY3" fmla="*/ 10050 h 10050"/>
              <a:gd name="connsiteX4" fmla="*/ 3285 w 14546"/>
              <a:gd name="connsiteY4" fmla="*/ 10050 h 10050"/>
              <a:gd name="connsiteX5" fmla="*/ 0 w 14546"/>
              <a:gd name="connsiteY5" fmla="*/ 5541 h 10050"/>
              <a:gd name="connsiteX6" fmla="*/ 3285 w 14546"/>
              <a:gd name="connsiteY6" fmla="*/ 50 h 10050"/>
              <a:gd name="connsiteX0" fmla="*/ 3233 w 14494"/>
              <a:gd name="connsiteY0" fmla="*/ 50 h 10050"/>
              <a:gd name="connsiteX1" fmla="*/ 14494 w 14494"/>
              <a:gd name="connsiteY1" fmla="*/ 0 h 10050"/>
              <a:gd name="connsiteX2" fmla="*/ 9537 w 14494"/>
              <a:gd name="connsiteY2" fmla="*/ 4455 h 10050"/>
              <a:gd name="connsiteX3" fmla="*/ 11566 w 14494"/>
              <a:gd name="connsiteY3" fmla="*/ 10050 h 10050"/>
              <a:gd name="connsiteX4" fmla="*/ 3233 w 14494"/>
              <a:gd name="connsiteY4" fmla="*/ 10050 h 10050"/>
              <a:gd name="connsiteX5" fmla="*/ 0 w 14494"/>
              <a:gd name="connsiteY5" fmla="*/ 5052 h 10050"/>
              <a:gd name="connsiteX6" fmla="*/ 3233 w 14494"/>
              <a:gd name="connsiteY6" fmla="*/ 50 h 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4" h="10050">
                <a:moveTo>
                  <a:pt x="3233" y="50"/>
                </a:moveTo>
                <a:lnTo>
                  <a:pt x="14494" y="0"/>
                </a:lnTo>
                <a:cubicBezTo>
                  <a:pt x="13573" y="0"/>
                  <a:pt x="10025" y="2780"/>
                  <a:pt x="9537" y="4455"/>
                </a:cubicBezTo>
                <a:cubicBezTo>
                  <a:pt x="9049" y="6130"/>
                  <a:pt x="10645" y="10050"/>
                  <a:pt x="11566" y="10050"/>
                </a:cubicBezTo>
                <a:lnTo>
                  <a:pt x="3233" y="10050"/>
                </a:lnTo>
                <a:cubicBezTo>
                  <a:pt x="2312" y="10050"/>
                  <a:pt x="0" y="7813"/>
                  <a:pt x="0" y="5052"/>
                </a:cubicBezTo>
                <a:cubicBezTo>
                  <a:pt x="0" y="2291"/>
                  <a:pt x="2312" y="50"/>
                  <a:pt x="3233" y="5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순서도: 저장 데이터 3"/>
          <p:cNvSpPr/>
          <p:nvPr/>
        </p:nvSpPr>
        <p:spPr>
          <a:xfrm rot="20867930">
            <a:off x="2056162" y="2395484"/>
            <a:ext cx="2644478" cy="1489173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67 w 12928"/>
              <a:gd name="connsiteY0" fmla="*/ 50 h 10050"/>
              <a:gd name="connsiteX1" fmla="*/ 12928 w 12928"/>
              <a:gd name="connsiteY1" fmla="*/ 0 h 10050"/>
              <a:gd name="connsiteX2" fmla="*/ 8333 w 12928"/>
              <a:gd name="connsiteY2" fmla="*/ 5050 h 10050"/>
              <a:gd name="connsiteX3" fmla="*/ 10000 w 12928"/>
              <a:gd name="connsiteY3" fmla="*/ 10050 h 10050"/>
              <a:gd name="connsiteX4" fmla="*/ 1667 w 12928"/>
              <a:gd name="connsiteY4" fmla="*/ 10050 h 10050"/>
              <a:gd name="connsiteX5" fmla="*/ 0 w 12928"/>
              <a:gd name="connsiteY5" fmla="*/ 5050 h 10050"/>
              <a:gd name="connsiteX6" fmla="*/ 1667 w 12928"/>
              <a:gd name="connsiteY6" fmla="*/ 50 h 10050"/>
              <a:gd name="connsiteX0" fmla="*/ 1667 w 12928"/>
              <a:gd name="connsiteY0" fmla="*/ 50 h 10050"/>
              <a:gd name="connsiteX1" fmla="*/ 12928 w 12928"/>
              <a:gd name="connsiteY1" fmla="*/ 0 h 10050"/>
              <a:gd name="connsiteX2" fmla="*/ 7801 w 12928"/>
              <a:gd name="connsiteY2" fmla="*/ 4451 h 10050"/>
              <a:gd name="connsiteX3" fmla="*/ 10000 w 12928"/>
              <a:gd name="connsiteY3" fmla="*/ 10050 h 10050"/>
              <a:gd name="connsiteX4" fmla="*/ 1667 w 12928"/>
              <a:gd name="connsiteY4" fmla="*/ 10050 h 10050"/>
              <a:gd name="connsiteX5" fmla="*/ 0 w 12928"/>
              <a:gd name="connsiteY5" fmla="*/ 5050 h 10050"/>
              <a:gd name="connsiteX6" fmla="*/ 1667 w 12928"/>
              <a:gd name="connsiteY6" fmla="*/ 50 h 10050"/>
              <a:gd name="connsiteX0" fmla="*/ 1667 w 12928"/>
              <a:gd name="connsiteY0" fmla="*/ 50 h 10050"/>
              <a:gd name="connsiteX1" fmla="*/ 12928 w 12928"/>
              <a:gd name="connsiteY1" fmla="*/ 0 h 10050"/>
              <a:gd name="connsiteX2" fmla="*/ 7971 w 12928"/>
              <a:gd name="connsiteY2" fmla="*/ 4455 h 10050"/>
              <a:gd name="connsiteX3" fmla="*/ 10000 w 12928"/>
              <a:gd name="connsiteY3" fmla="*/ 10050 h 10050"/>
              <a:gd name="connsiteX4" fmla="*/ 1667 w 12928"/>
              <a:gd name="connsiteY4" fmla="*/ 10050 h 10050"/>
              <a:gd name="connsiteX5" fmla="*/ 0 w 12928"/>
              <a:gd name="connsiteY5" fmla="*/ 5050 h 10050"/>
              <a:gd name="connsiteX6" fmla="*/ 1667 w 12928"/>
              <a:gd name="connsiteY6" fmla="*/ 50 h 10050"/>
              <a:gd name="connsiteX0" fmla="*/ 3285 w 14546"/>
              <a:gd name="connsiteY0" fmla="*/ 50 h 10050"/>
              <a:gd name="connsiteX1" fmla="*/ 14546 w 14546"/>
              <a:gd name="connsiteY1" fmla="*/ 0 h 10050"/>
              <a:gd name="connsiteX2" fmla="*/ 9589 w 14546"/>
              <a:gd name="connsiteY2" fmla="*/ 4455 h 10050"/>
              <a:gd name="connsiteX3" fmla="*/ 11618 w 14546"/>
              <a:gd name="connsiteY3" fmla="*/ 10050 h 10050"/>
              <a:gd name="connsiteX4" fmla="*/ 3285 w 14546"/>
              <a:gd name="connsiteY4" fmla="*/ 10050 h 10050"/>
              <a:gd name="connsiteX5" fmla="*/ 0 w 14546"/>
              <a:gd name="connsiteY5" fmla="*/ 5541 h 10050"/>
              <a:gd name="connsiteX6" fmla="*/ 3285 w 14546"/>
              <a:gd name="connsiteY6" fmla="*/ 50 h 10050"/>
              <a:gd name="connsiteX0" fmla="*/ 3233 w 14494"/>
              <a:gd name="connsiteY0" fmla="*/ 50 h 10050"/>
              <a:gd name="connsiteX1" fmla="*/ 14494 w 14494"/>
              <a:gd name="connsiteY1" fmla="*/ 0 h 10050"/>
              <a:gd name="connsiteX2" fmla="*/ 9537 w 14494"/>
              <a:gd name="connsiteY2" fmla="*/ 4455 h 10050"/>
              <a:gd name="connsiteX3" fmla="*/ 11566 w 14494"/>
              <a:gd name="connsiteY3" fmla="*/ 10050 h 10050"/>
              <a:gd name="connsiteX4" fmla="*/ 3233 w 14494"/>
              <a:gd name="connsiteY4" fmla="*/ 10050 h 10050"/>
              <a:gd name="connsiteX5" fmla="*/ 0 w 14494"/>
              <a:gd name="connsiteY5" fmla="*/ 5052 h 10050"/>
              <a:gd name="connsiteX6" fmla="*/ 3233 w 14494"/>
              <a:gd name="connsiteY6" fmla="*/ 50 h 1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494" h="10050">
                <a:moveTo>
                  <a:pt x="3233" y="50"/>
                </a:moveTo>
                <a:lnTo>
                  <a:pt x="14494" y="0"/>
                </a:lnTo>
                <a:cubicBezTo>
                  <a:pt x="13573" y="0"/>
                  <a:pt x="10025" y="2780"/>
                  <a:pt x="9537" y="4455"/>
                </a:cubicBezTo>
                <a:cubicBezTo>
                  <a:pt x="9049" y="6130"/>
                  <a:pt x="10645" y="10050"/>
                  <a:pt x="11566" y="10050"/>
                </a:cubicBezTo>
                <a:lnTo>
                  <a:pt x="3233" y="10050"/>
                </a:lnTo>
                <a:cubicBezTo>
                  <a:pt x="2312" y="10050"/>
                  <a:pt x="0" y="7813"/>
                  <a:pt x="0" y="5052"/>
                </a:cubicBezTo>
                <a:cubicBezTo>
                  <a:pt x="0" y="2291"/>
                  <a:pt x="2312" y="50"/>
                  <a:pt x="3233" y="50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80" y="261321"/>
            <a:ext cx="2808312" cy="92213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568624" y="3933056"/>
            <a:ext cx="6878499" cy="149939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en-US" altLang="ko-KR" sz="5400" b="1" dirty="0" smtClean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effectLst>
                  <a:reflection blurRad="6350" stA="60000" endA="900" endPos="58000" dir="5400000" sy="-100000" algn="bl" rotWithShape="0"/>
                </a:effectLst>
                <a:latin typeface="굴림" pitchFamily="50" charset="-127"/>
                <a:ea typeface="굴림" pitchFamily="50" charset="-127"/>
              </a:rPr>
              <a:t>Level Of Immunity</a:t>
            </a:r>
            <a:endParaRPr lang="en-US" altLang="ko-KR" sz="5400" b="1" cap="none" spc="0" dirty="0">
              <a:ln w="12700">
                <a:noFill/>
                <a:prstDash val="solid"/>
              </a:ln>
              <a:solidFill>
                <a:sysClr val="windowText" lastClr="000000"/>
              </a:solidFill>
              <a:effectLst>
                <a:reflection blurRad="6350" stA="60000" endA="900" endPos="58000" dir="5400000" sy="-100000" algn="bl" rotWithShape="0"/>
              </a:effectLst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7134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2</a:t>
            </a:fld>
            <a:r>
              <a:rPr lang="ko-KR" altLang="en-US" smtClean="0"/>
              <a:t>쪽</a:t>
            </a:r>
            <a:endParaRPr lang="ko-KR" altLang="en-US"/>
          </a:p>
        </p:txBody>
      </p:sp>
      <p:sp>
        <p:nvSpPr>
          <p:cNvPr id="6" name="정육면체 5"/>
          <p:cNvSpPr/>
          <p:nvPr/>
        </p:nvSpPr>
        <p:spPr>
          <a:xfrm>
            <a:off x="2072942" y="1802433"/>
            <a:ext cx="4680258" cy="7502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면역 질환 아토피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5" name="L 도형 4"/>
          <p:cNvSpPr/>
          <p:nvPr/>
        </p:nvSpPr>
        <p:spPr>
          <a:xfrm rot="18902454">
            <a:off x="1665471" y="1454867"/>
            <a:ext cx="815303" cy="815303"/>
          </a:xfrm>
          <a:prstGeom prst="corner">
            <a:avLst>
              <a:gd name="adj1" fmla="val 59312"/>
              <a:gd name="adj2" fmla="val 60645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890841" y="177281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1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정육면체 10"/>
          <p:cNvSpPr/>
          <p:nvPr/>
        </p:nvSpPr>
        <p:spPr>
          <a:xfrm>
            <a:off x="2072942" y="2906183"/>
            <a:ext cx="4680258" cy="7502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아토피의 원인과 증상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2" name="L 도형 11"/>
          <p:cNvSpPr/>
          <p:nvPr/>
        </p:nvSpPr>
        <p:spPr>
          <a:xfrm rot="18902454">
            <a:off x="1665471" y="2570097"/>
            <a:ext cx="815303" cy="815303"/>
          </a:xfrm>
          <a:prstGeom prst="corner">
            <a:avLst>
              <a:gd name="adj1" fmla="val 59312"/>
              <a:gd name="adj2" fmla="val 60645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890841" y="287656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2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4" name="정육면체 13"/>
          <p:cNvSpPr/>
          <p:nvPr/>
        </p:nvSpPr>
        <p:spPr>
          <a:xfrm>
            <a:off x="2072942" y="4034681"/>
            <a:ext cx="4680258" cy="7502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아토피 질병 현황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5" name="L 도형 14"/>
          <p:cNvSpPr/>
          <p:nvPr/>
        </p:nvSpPr>
        <p:spPr>
          <a:xfrm rot="18902454">
            <a:off x="1665471" y="3698595"/>
            <a:ext cx="815303" cy="815303"/>
          </a:xfrm>
          <a:prstGeom prst="corner">
            <a:avLst>
              <a:gd name="adj1" fmla="val 59312"/>
              <a:gd name="adj2" fmla="val 60645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890841" y="400506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3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정육면체 16"/>
          <p:cNvSpPr/>
          <p:nvPr/>
        </p:nvSpPr>
        <p:spPr>
          <a:xfrm>
            <a:off x="2072942" y="5138431"/>
            <a:ext cx="4680258" cy="750222"/>
          </a:xfrm>
          <a:prstGeom prst="cube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  <a:hlinkClick r:id="rId2" action="ppaction://hlinksldjump"/>
              </a:rPr>
              <a:t>아토피 관리 방법</a:t>
            </a:r>
            <a:endParaRPr lang="ko-KR" altLang="en-US" sz="2400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8" name="L 도형 17"/>
          <p:cNvSpPr/>
          <p:nvPr/>
        </p:nvSpPr>
        <p:spPr>
          <a:xfrm rot="18902454">
            <a:off x="1665471" y="4802345"/>
            <a:ext cx="815303" cy="815303"/>
          </a:xfrm>
          <a:prstGeom prst="corner">
            <a:avLst>
              <a:gd name="adj1" fmla="val 59312"/>
              <a:gd name="adj2" fmla="val 60645"/>
            </a:avLst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1890841" y="5108814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dirty="0" smtClean="0">
                <a:latin typeface="돋움" pitchFamily="50" charset="-127"/>
                <a:ea typeface="돋움" pitchFamily="50" charset="-127"/>
              </a:rPr>
              <a:t>4</a:t>
            </a:r>
            <a:endParaRPr lang="ko-KR" altLang="en-US" sz="24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7" t="32593" r="3026" b="31489"/>
          <a:stretch/>
        </p:blipFill>
        <p:spPr>
          <a:xfrm>
            <a:off x="7214036" y="1889775"/>
            <a:ext cx="1699404" cy="168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223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면역 질환 아토피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72480" y="1412777"/>
            <a:ext cx="7488832" cy="252028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ko-KR" altLang="en-US" sz="2400" b="1" dirty="0" smtClean="0">
                <a:latin typeface="굴림" pitchFamily="50" charset="-127"/>
                <a:ea typeface="굴림" pitchFamily="50" charset="-127"/>
              </a:rPr>
              <a:t>아토피 피부염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원인이 분명하지 않은 피부염의 일종으로 소아 아토피와 성인 아토피로 구분함</a:t>
            </a:r>
            <a:endParaRPr lang="en-US" altLang="ko-KR" sz="2000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ko-KR" altLang="en-US" sz="2000" dirty="0" smtClean="0">
                <a:latin typeface="굴림" pitchFamily="50" charset="-127"/>
                <a:ea typeface="굴림" pitchFamily="50" charset="-127"/>
              </a:rPr>
              <a:t>유아의 경우 대부분 음식에서 비롯되며 그 시기에 치료를 제대로 하지 않으면 알레르기 행진을 통해 형질화됨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3</a:t>
            </a:fld>
            <a:r>
              <a:rPr lang="ko-KR" altLang="en-US" smtClean="0"/>
              <a:t>쪽</a:t>
            </a:r>
            <a:endParaRPr lang="ko-KR" altLang="en-US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272480" y="4005064"/>
            <a:ext cx="8915400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z="2400" b="1" dirty="0">
                <a:latin typeface="굴림" pitchFamily="50" charset="-127"/>
                <a:ea typeface="굴림" pitchFamily="50" charset="-127"/>
              </a:rPr>
              <a:t>Speculation about the cause of atopic dermatitis</a:t>
            </a:r>
            <a:endParaRPr lang="en-US" altLang="ko-KR" sz="2400" b="1" dirty="0" smtClean="0">
              <a:latin typeface="굴림" pitchFamily="50" charset="-127"/>
              <a:ea typeface="굴림" pitchFamily="50" charset="-127"/>
            </a:endParaRP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n-US" altLang="ko-KR" sz="2000" dirty="0" smtClean="0">
                <a:latin typeface="굴림" pitchFamily="50" charset="-127"/>
                <a:ea typeface="굴림" pitchFamily="50" charset="-127"/>
              </a:rPr>
              <a:t>The cause is unknown but believed to involve genetics, immune system dysfunction, environmental exposures, and difficulties with the permeability of the skin</a:t>
            </a:r>
            <a:endParaRPr lang="ko-KR" altLang="en-US" sz="2000" dirty="0"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80678" y="2178236"/>
            <a:ext cx="1656184" cy="12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5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갈매기형 수장 9"/>
          <p:cNvSpPr/>
          <p:nvPr/>
        </p:nvSpPr>
        <p:spPr>
          <a:xfrm>
            <a:off x="2262826" y="1683556"/>
            <a:ext cx="3528392" cy="720080"/>
          </a:xfrm>
          <a:prstGeom prst="chevron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양쪽 중괄호 10"/>
          <p:cNvSpPr/>
          <p:nvPr/>
        </p:nvSpPr>
        <p:spPr>
          <a:xfrm>
            <a:off x="2792760" y="1772816"/>
            <a:ext cx="2448272" cy="558812"/>
          </a:xfrm>
          <a:prstGeom prst="bracePai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소아 아토피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갈매기형 수장 11"/>
          <p:cNvSpPr/>
          <p:nvPr/>
        </p:nvSpPr>
        <p:spPr>
          <a:xfrm>
            <a:off x="5854600" y="1683556"/>
            <a:ext cx="3528392" cy="720080"/>
          </a:xfrm>
          <a:prstGeom prst="chevron">
            <a:avLst/>
          </a:prstGeom>
          <a:solidFill>
            <a:schemeClr val="accent6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3" name="양쪽 중괄호 12"/>
          <p:cNvSpPr/>
          <p:nvPr/>
        </p:nvSpPr>
        <p:spPr>
          <a:xfrm>
            <a:off x="6384534" y="1772816"/>
            <a:ext cx="2448272" cy="558812"/>
          </a:xfrm>
          <a:prstGeom prst="bracePai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성</a:t>
            </a:r>
            <a:r>
              <a:rPr lang="ko-KR" altLang="en-US" dirty="0">
                <a:latin typeface="굴림" pitchFamily="50" charset="-127"/>
                <a:ea typeface="굴림" pitchFamily="50" charset="-127"/>
              </a:rPr>
              <a:t>인</a:t>
            </a:r>
            <a:r>
              <a:rPr lang="ko-KR" altLang="en-US" dirty="0" smtClean="0">
                <a:latin typeface="굴림" pitchFamily="50" charset="-127"/>
                <a:ea typeface="굴림" pitchFamily="50" charset="-127"/>
              </a:rPr>
              <a:t> 아토피</a:t>
            </a: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아토피의 원인과 증상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3966191"/>
              </p:ext>
            </p:extLst>
          </p:nvPr>
        </p:nvGraphicFramePr>
        <p:xfrm>
          <a:off x="2216696" y="2492896"/>
          <a:ext cx="7194004" cy="36004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597002"/>
                <a:gridCol w="3597002"/>
              </a:tblGrid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유전적인 요인 및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음식 섭취로 인한 알레르기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스트레스 및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algn="ctr" latinLnBrk="1"/>
                      <a:r>
                        <a:rPr lang="ko-KR" altLang="en-US" baseline="0" dirty="0" smtClean="0">
                          <a:latin typeface="굴림" pitchFamily="50" charset="-127"/>
                          <a:ea typeface="굴림" pitchFamily="50" charset="-127"/>
                        </a:rPr>
                        <a:t>인체 유해 물질과의 접촉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576064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주된 원인 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면역력 저하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</a:tr>
              <a:tr h="997937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아토피가 피부 증상으로 나타나게 되면 아토피 피부염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</a:p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호흡기 증상으로 나타나게 되면 천식 또는 비염이 발생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5862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팔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다리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팔꿈치 안쪽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팔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</a:t>
                      </a:r>
                      <a:r>
                        <a:rPr lang="en-US" altLang="ko-KR" baseline="0" dirty="0" smtClean="0"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lang="ko-KR" altLang="en-US" baseline="0" dirty="0" smtClean="0">
                          <a:latin typeface="굴림" pitchFamily="50" charset="-127"/>
                          <a:ea typeface="굴림" pitchFamily="50" charset="-127"/>
                        </a:rPr>
                        <a:t>다리</a:t>
                      </a:r>
                      <a:r>
                        <a:rPr lang="en-US" altLang="ko-KR" baseline="0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목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baseline="0" dirty="0" smtClean="0">
                          <a:latin typeface="굴림" pitchFamily="50" charset="-127"/>
                          <a:ea typeface="굴림" pitchFamily="50" charset="-127"/>
                        </a:rPr>
                        <a:t>얼굴</a:t>
                      </a:r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  <a:tr h="64807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증상 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: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건조함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가려움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홍반</a:t>
                      </a:r>
                      <a:r>
                        <a:rPr lang="en-US" altLang="ko-KR" dirty="0" smtClean="0"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lang="ko-KR" altLang="en-US" dirty="0" smtClean="0">
                          <a:latin typeface="굴림" pitchFamily="50" charset="-127"/>
                          <a:ea typeface="굴림" pitchFamily="50" charset="-127"/>
                        </a:rPr>
                        <a:t>습진</a:t>
                      </a:r>
                      <a:endParaRPr lang="en-US" altLang="ko-KR" dirty="0" smtClean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4</a:t>
            </a:fld>
            <a:r>
              <a:rPr lang="ko-KR" altLang="en-US" smtClean="0"/>
              <a:t>쪽</a:t>
            </a:r>
            <a:endParaRPr lang="ko-KR" altLang="en-US"/>
          </a:p>
        </p:txBody>
      </p:sp>
      <p:sp>
        <p:nvSpPr>
          <p:cNvPr id="7" name="양쪽 모서리가 둥근 사각형 6"/>
          <p:cNvSpPr/>
          <p:nvPr/>
        </p:nvSpPr>
        <p:spPr>
          <a:xfrm>
            <a:off x="344488" y="4869160"/>
            <a:ext cx="1872208" cy="1232762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아토피 피부염</a:t>
            </a:r>
            <a:endParaRPr lang="en-US" altLang="ko-KR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증상 부위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양쪽 모서리가 둥근 사각형 7"/>
          <p:cNvSpPr/>
          <p:nvPr/>
        </p:nvSpPr>
        <p:spPr>
          <a:xfrm>
            <a:off x="344488" y="3861048"/>
            <a:ext cx="1872208" cy="1008112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아토피의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발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생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양쪽 모서리가 둥근 사각형 8"/>
          <p:cNvSpPr/>
          <p:nvPr/>
        </p:nvSpPr>
        <p:spPr>
          <a:xfrm>
            <a:off x="344488" y="2420888"/>
            <a:ext cx="1872208" cy="1440160"/>
          </a:xfrm>
          <a:prstGeom prst="round2Same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아토피의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원</a:t>
            </a:r>
            <a:r>
              <a:rPr lang="ko-KR" altLang="en-US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인</a:t>
            </a:r>
            <a:endParaRPr lang="en-US" altLang="ko-KR" dirty="0" smtClean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2817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아토피 질병 현황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7813130"/>
              </p:ext>
            </p:extLst>
          </p:nvPr>
        </p:nvGraphicFramePr>
        <p:xfrm>
          <a:off x="495300" y="1600200"/>
          <a:ext cx="8915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5</a:t>
            </a:fld>
            <a:r>
              <a:rPr lang="ko-KR" altLang="en-US" smtClean="0"/>
              <a:t>쪽</a:t>
            </a:r>
            <a:endParaRPr lang="ko-KR" altLang="en-US"/>
          </a:p>
        </p:txBody>
      </p:sp>
      <p:sp>
        <p:nvSpPr>
          <p:cNvPr id="6" name="모서리가 둥근 직사각형 5"/>
          <p:cNvSpPr/>
          <p:nvPr/>
        </p:nvSpPr>
        <p:spPr>
          <a:xfrm>
            <a:off x="2063550" y="2348880"/>
            <a:ext cx="3033466" cy="360040"/>
          </a:xfrm>
          <a:prstGeom prst="roundRect">
            <a:avLst>
              <a:gd name="adj" fmla="val 50000"/>
            </a:avLst>
          </a:prstGeom>
          <a:solidFill>
            <a:srgbClr val="0070C0">
              <a:alpha val="5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자료 </a:t>
            </a:r>
            <a:r>
              <a: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: </a:t>
            </a:r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아토피관리센터</a:t>
            </a:r>
          </a:p>
        </p:txBody>
      </p:sp>
    </p:spTree>
    <p:extLst>
      <p:ext uri="{BB962C8B-B14F-4D97-AF65-F5344CB8AC3E}">
        <p14:creationId xmlns:p14="http://schemas.microsoft.com/office/powerpoint/2010/main" val="2352706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아토피 관리 방법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F4CC1-FD3A-48B8-BB98-6CF1627C0A4C}" type="slidenum">
              <a:rPr lang="ko-KR" altLang="en-US" smtClean="0"/>
              <a:t>6</a:t>
            </a:fld>
            <a:r>
              <a:rPr lang="ko-KR" altLang="en-US" smtClean="0"/>
              <a:t>쪽</a:t>
            </a: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272480" y="1412776"/>
            <a:ext cx="5112568" cy="4752528"/>
            <a:chOff x="272480" y="1412776"/>
            <a:chExt cx="5112568" cy="4752528"/>
          </a:xfrm>
        </p:grpSpPr>
        <p:sp>
          <p:nvSpPr>
            <p:cNvPr id="7" name="한쪽 모서리는 잘리고 다른 쪽 모서리는 둥근 사각형 6"/>
            <p:cNvSpPr/>
            <p:nvPr/>
          </p:nvSpPr>
          <p:spPr>
            <a:xfrm>
              <a:off x="272480" y="1412776"/>
              <a:ext cx="4608512" cy="475252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모서리가 둥근 직사각형 16"/>
            <p:cNvSpPr/>
            <p:nvPr/>
          </p:nvSpPr>
          <p:spPr>
            <a:xfrm>
              <a:off x="344488" y="3068960"/>
              <a:ext cx="4464496" cy="3024336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graphicFrame>
          <p:nvGraphicFramePr>
            <p:cNvPr id="10" name="다이어그램 9"/>
            <p:cNvGraphicFramePr/>
            <p:nvPr>
              <p:extLst>
                <p:ext uri="{D42A27DB-BD31-4B8C-83A1-F6EECF244321}">
                  <p14:modId xmlns:p14="http://schemas.microsoft.com/office/powerpoint/2010/main" val="593669547"/>
                </p:ext>
              </p:extLst>
            </p:nvPr>
          </p:nvGraphicFramePr>
          <p:xfrm>
            <a:off x="1074936" y="3140968"/>
            <a:ext cx="4310112" cy="287340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2" name="다이어그램 11"/>
            <p:cNvGraphicFramePr/>
            <p:nvPr>
              <p:extLst>
                <p:ext uri="{D42A27DB-BD31-4B8C-83A1-F6EECF244321}">
                  <p14:modId xmlns:p14="http://schemas.microsoft.com/office/powerpoint/2010/main" val="1926462609"/>
                </p:ext>
              </p:extLst>
            </p:nvPr>
          </p:nvGraphicFramePr>
          <p:xfrm>
            <a:off x="992560" y="1556792"/>
            <a:ext cx="3384376" cy="187631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3" name="아래쪽 화살표 설명선 12"/>
            <p:cNvSpPr/>
            <p:nvPr/>
          </p:nvSpPr>
          <p:spPr>
            <a:xfrm>
              <a:off x="1352600" y="1412776"/>
              <a:ext cx="2736304" cy="576064"/>
            </a:xfrm>
            <a:prstGeom prst="downArrowCallou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아토피 증상 검사</a:t>
              </a:r>
              <a:endParaRPr lang="ko-KR" altLang="en-US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4" name="평행 사변형 13"/>
            <p:cNvSpPr/>
            <p:nvPr/>
          </p:nvSpPr>
          <p:spPr>
            <a:xfrm>
              <a:off x="704528" y="3365618"/>
              <a:ext cx="1368152" cy="390043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아토피</a:t>
              </a:r>
            </a:p>
          </p:txBody>
        </p:sp>
        <p:sp>
          <p:nvSpPr>
            <p:cNvPr id="15" name="평행 사변형 14"/>
            <p:cNvSpPr/>
            <p:nvPr/>
          </p:nvSpPr>
          <p:spPr>
            <a:xfrm flipH="1">
              <a:off x="704528" y="3750411"/>
              <a:ext cx="1368152" cy="390043"/>
            </a:xfrm>
            <a:prstGeom prst="parallelogram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치료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16" name="평행 사변형 15"/>
            <p:cNvSpPr/>
            <p:nvPr/>
          </p:nvSpPr>
          <p:spPr>
            <a:xfrm>
              <a:off x="704528" y="4137079"/>
              <a:ext cx="1368152" cy="390043"/>
            </a:xfrm>
            <a:prstGeom prst="parallelogram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방법</a:t>
              </a:r>
            </a:p>
          </p:txBody>
        </p:sp>
        <p:cxnSp>
          <p:nvCxnSpPr>
            <p:cNvPr id="20" name="구부러진 연결선 19"/>
            <p:cNvCxnSpPr>
              <a:stCxn id="14" idx="2"/>
              <a:endCxn id="15" idx="5"/>
            </p:cNvCxnSpPr>
            <p:nvPr/>
          </p:nvCxnSpPr>
          <p:spPr>
            <a:xfrm>
              <a:off x="2023925" y="3560640"/>
              <a:ext cx="12700" cy="384793"/>
            </a:xfrm>
            <a:prstGeom prst="curvedConnector3">
              <a:avLst>
                <a:gd name="adj1" fmla="val 2183898"/>
              </a:avLst>
            </a:prstGeom>
            <a:ln w="28575">
              <a:solidFill>
                <a:schemeClr val="tx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구부러진 연결선 22"/>
            <p:cNvCxnSpPr>
              <a:stCxn id="15" idx="2"/>
              <a:endCxn id="16" idx="5"/>
            </p:cNvCxnSpPr>
            <p:nvPr/>
          </p:nvCxnSpPr>
          <p:spPr>
            <a:xfrm rot="10800000" flipV="1">
              <a:off x="753283" y="3945433"/>
              <a:ext cx="12700" cy="386668"/>
            </a:xfrm>
            <a:prstGeom prst="curvedConnector3">
              <a:avLst>
                <a:gd name="adj1" fmla="val 2183898"/>
              </a:avLst>
            </a:prstGeom>
            <a:ln w="28575">
              <a:solidFill>
                <a:schemeClr val="tx1"/>
              </a:solidFill>
              <a:prstDash val="sysDash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순서도: 대조 25"/>
            <p:cNvSpPr/>
            <p:nvPr/>
          </p:nvSpPr>
          <p:spPr>
            <a:xfrm>
              <a:off x="560512" y="4941168"/>
              <a:ext cx="648072" cy="1008112"/>
            </a:xfrm>
            <a:prstGeom prst="flowChartCollate">
              <a:avLst/>
            </a:prstGeom>
            <a:solidFill>
              <a:schemeClr val="accent5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5025008" y="1412776"/>
            <a:ext cx="4608512" cy="4752528"/>
            <a:chOff x="5025008" y="1412776"/>
            <a:chExt cx="4608512" cy="4752528"/>
          </a:xfrm>
        </p:grpSpPr>
        <p:sp>
          <p:nvSpPr>
            <p:cNvPr id="9" name="한쪽 모서리는 잘리고 다른 쪽 모서리는 둥근 사각형 8"/>
            <p:cNvSpPr/>
            <p:nvPr/>
          </p:nvSpPr>
          <p:spPr>
            <a:xfrm flipH="1">
              <a:off x="5025008" y="1412776"/>
              <a:ext cx="4608512" cy="4752528"/>
            </a:xfrm>
            <a:prstGeom prst="snipRoundRect">
              <a:avLst>
                <a:gd name="adj1" fmla="val 16667"/>
                <a:gd name="adj2" fmla="val 0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육각형 29"/>
            <p:cNvSpPr/>
            <p:nvPr/>
          </p:nvSpPr>
          <p:spPr>
            <a:xfrm>
              <a:off x="5241032" y="1628800"/>
              <a:ext cx="4176464" cy="1440160"/>
            </a:xfrm>
            <a:prstGeom prst="hexagon">
              <a:avLst>
                <a:gd name="adj" fmla="val 17550"/>
                <a:gd name="vf" fmla="val 115470"/>
              </a:avLst>
            </a:prstGeom>
            <a:noFill/>
            <a:ln w="2857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28" name="순서도: 문서 27"/>
            <p:cNvSpPr/>
            <p:nvPr/>
          </p:nvSpPr>
          <p:spPr>
            <a:xfrm>
              <a:off x="5241032" y="1412776"/>
              <a:ext cx="2016224" cy="432048"/>
            </a:xfrm>
            <a:prstGeom prst="flowChartDocumen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면역력에 좋은</a:t>
              </a:r>
            </a:p>
          </p:txBody>
        </p:sp>
        <p:sp>
          <p:nvSpPr>
            <p:cNvPr id="29" name="순서도: 문서 28"/>
            <p:cNvSpPr/>
            <p:nvPr/>
          </p:nvSpPr>
          <p:spPr>
            <a:xfrm flipH="1">
              <a:off x="7257256" y="1412776"/>
              <a:ext cx="1593358" cy="432048"/>
            </a:xfrm>
            <a:prstGeom prst="flowChartDocumen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음식 섭취</a:t>
              </a:r>
            </a:p>
          </p:txBody>
        </p:sp>
        <p:sp>
          <p:nvSpPr>
            <p:cNvPr id="31" name="팔각형 30"/>
            <p:cNvSpPr/>
            <p:nvPr/>
          </p:nvSpPr>
          <p:spPr>
            <a:xfrm>
              <a:off x="5591890" y="1912519"/>
              <a:ext cx="936104" cy="508369"/>
            </a:xfrm>
            <a:prstGeom prst="octag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버섯</a:t>
              </a:r>
            </a:p>
          </p:txBody>
        </p:sp>
        <p:sp>
          <p:nvSpPr>
            <p:cNvPr id="32" name="하트 31"/>
            <p:cNvSpPr/>
            <p:nvPr/>
          </p:nvSpPr>
          <p:spPr>
            <a:xfrm>
              <a:off x="6744018" y="1912520"/>
              <a:ext cx="1008112" cy="508368"/>
            </a:xfrm>
            <a:prstGeom prst="hear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마늘</a:t>
              </a:r>
            </a:p>
          </p:txBody>
        </p:sp>
        <p:sp>
          <p:nvSpPr>
            <p:cNvPr id="33" name="배지 32"/>
            <p:cNvSpPr/>
            <p:nvPr/>
          </p:nvSpPr>
          <p:spPr>
            <a:xfrm>
              <a:off x="7968154" y="1921145"/>
              <a:ext cx="1089302" cy="491117"/>
            </a:xfrm>
            <a:prstGeom prst="plaqu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양배추</a:t>
              </a:r>
            </a:p>
          </p:txBody>
        </p:sp>
        <p:sp>
          <p:nvSpPr>
            <p:cNvPr id="34" name="하트 33"/>
            <p:cNvSpPr/>
            <p:nvPr/>
          </p:nvSpPr>
          <p:spPr>
            <a:xfrm flipV="1">
              <a:off x="6744018" y="2420888"/>
              <a:ext cx="1008112" cy="508368"/>
            </a:xfrm>
            <a:prstGeom prst="hear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934090" y="249040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굴림" pitchFamily="50" charset="-127"/>
                  <a:ea typeface="굴림" pitchFamily="50" charset="-127"/>
                </a:rPr>
                <a:t>우유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6" name="평행 사변형 35"/>
            <p:cNvSpPr/>
            <p:nvPr/>
          </p:nvSpPr>
          <p:spPr>
            <a:xfrm>
              <a:off x="5641676" y="2425201"/>
              <a:ext cx="742858" cy="461652"/>
            </a:xfrm>
            <a:prstGeom prst="parallelogram">
              <a:avLst/>
            </a:prstGeom>
            <a:solidFill>
              <a:schemeClr val="accent6">
                <a:lumMod val="60000"/>
                <a:lumOff val="4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콩</a:t>
              </a:r>
            </a:p>
          </p:txBody>
        </p:sp>
        <p:sp>
          <p:nvSpPr>
            <p:cNvPr id="37" name="십자형 36"/>
            <p:cNvSpPr/>
            <p:nvPr/>
          </p:nvSpPr>
          <p:spPr>
            <a:xfrm>
              <a:off x="7968154" y="2412262"/>
              <a:ext cx="1089302" cy="499743"/>
            </a:xfrm>
            <a:prstGeom prst="plus">
              <a:avLst/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된</a:t>
              </a:r>
              <a:r>
                <a:rPr lang="ko-KR" altLang="en-US" dirty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장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38" name="배지 37"/>
            <p:cNvSpPr/>
            <p:nvPr/>
          </p:nvSpPr>
          <p:spPr>
            <a:xfrm>
              <a:off x="5824610" y="3298476"/>
              <a:ext cx="2898684" cy="423422"/>
            </a:xfrm>
            <a:prstGeom prst="plaque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rPr>
                <a:t>생활습관</a:t>
              </a:r>
            </a:p>
          </p:txBody>
        </p:sp>
        <p:sp>
          <p:nvSpPr>
            <p:cNvPr id="39" name="한쪽 모서리가 잘린 사각형 38"/>
            <p:cNvSpPr/>
            <p:nvPr/>
          </p:nvSpPr>
          <p:spPr>
            <a:xfrm flipV="1">
              <a:off x="5241032" y="3861048"/>
              <a:ext cx="1921226" cy="432048"/>
            </a:xfrm>
            <a:prstGeom prst="snip1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0" name="한쪽 모서리가 잘린 사각형 39"/>
            <p:cNvSpPr/>
            <p:nvPr/>
          </p:nvSpPr>
          <p:spPr>
            <a:xfrm flipH="1" flipV="1">
              <a:off x="7448771" y="3861048"/>
              <a:ext cx="1921226" cy="432048"/>
            </a:xfrm>
            <a:prstGeom prst="snip1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1" name="한쪽 모서리가 잘린 사각형 40"/>
            <p:cNvSpPr/>
            <p:nvPr/>
          </p:nvSpPr>
          <p:spPr>
            <a:xfrm>
              <a:off x="5241032" y="5013176"/>
              <a:ext cx="1921226" cy="432048"/>
            </a:xfrm>
            <a:prstGeom prst="snip1Rect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화학 물질 유의</a:t>
              </a:r>
            </a:p>
          </p:txBody>
        </p:sp>
        <p:sp>
          <p:nvSpPr>
            <p:cNvPr id="42" name="한쪽 모서리가 잘린 사각형 41"/>
            <p:cNvSpPr/>
            <p:nvPr/>
          </p:nvSpPr>
          <p:spPr>
            <a:xfrm flipH="1">
              <a:off x="7448771" y="5013176"/>
              <a:ext cx="1921226" cy="432048"/>
            </a:xfrm>
            <a:prstGeom prst="snip1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가습기 사용</a:t>
              </a:r>
              <a:endParaRPr lang="ko-KR" altLang="en-US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493759" y="3892406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굴림" pitchFamily="50" charset="-127"/>
                  <a:ea typeface="굴림" pitchFamily="50" charset="-127"/>
                </a:rPr>
                <a:t>청결함 유지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72516" y="3892406"/>
              <a:ext cx="1184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dirty="0" smtClean="0">
                  <a:latin typeface="굴림" pitchFamily="50" charset="-127"/>
                  <a:ea typeface="굴림" pitchFamily="50" charset="-127"/>
                </a:rPr>
                <a:t>식단 조절</a:t>
              </a:r>
              <a:endParaRPr lang="ko-KR" altLang="en-US" dirty="0"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5" name="직사각형 44"/>
            <p:cNvSpPr/>
            <p:nvPr/>
          </p:nvSpPr>
          <p:spPr>
            <a:xfrm>
              <a:off x="5241032" y="4293096"/>
              <a:ext cx="1921226" cy="64807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샤워 후 보습</a:t>
              </a:r>
              <a:endParaRPr lang="en-US" altLang="ko-KR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</p:txBody>
        </p:sp>
        <p:sp>
          <p:nvSpPr>
            <p:cNvPr id="47" name="직사각형 46"/>
            <p:cNvSpPr/>
            <p:nvPr/>
          </p:nvSpPr>
          <p:spPr>
            <a:xfrm>
              <a:off x="7448771" y="4293096"/>
              <a:ext cx="1921226" cy="64807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과식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폭식 금지</a:t>
              </a:r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5241032" y="5445224"/>
              <a:ext cx="1921226" cy="64807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화학 조미료</a:t>
              </a:r>
              <a:endParaRPr lang="en-US" altLang="ko-KR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endParaRPr>
            </a:p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인스턴트 식품</a:t>
              </a:r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7448771" y="5445224"/>
              <a:ext cx="1921226" cy="6480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환절기</a:t>
              </a:r>
              <a:r>
                <a:rPr lang="en-US" altLang="ko-KR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, </a:t>
              </a:r>
              <a:r>
                <a:rPr lang="ko-KR" altLang="en-US" dirty="0" smtClean="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rPr>
                <a:t>겨울철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571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  <a:latin typeface="굴림" pitchFamily="50" charset="-127"/>
            <a:ea typeface="굴림" pitchFamily="50" charset="-127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223</Words>
  <Application>Microsoft Office PowerPoint</Application>
  <PresentationFormat>A4 용지(210x297mm)</PresentationFormat>
  <Paragraphs>73</Paragraphs>
  <Slides>6</Slides>
  <Notes>0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목차</vt:lpstr>
      <vt:lpstr>면역 질환 아토피</vt:lpstr>
      <vt:lpstr>아토피의 원인과 증상</vt:lpstr>
      <vt:lpstr>아토피 질병 현황</vt:lpstr>
      <vt:lpstr>아토피 관리 방법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35</cp:revision>
  <dcterms:created xsi:type="dcterms:W3CDTF">2018-10-10T05:27:16Z</dcterms:created>
  <dcterms:modified xsi:type="dcterms:W3CDTF">2018-11-20T04:47:54Z</dcterms:modified>
</cp:coreProperties>
</file>