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테마 스타일 1 - 강조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1.bin"/><Relationship Id="rId1" Type="http://schemas.openxmlformats.org/officeDocument/2006/relationships/image" Target="../media/image6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latin typeface="굴림" pitchFamily="50" charset="-127"/>
                <a:ea typeface="굴림" pitchFamily="50" charset="-127"/>
              </a:defRPr>
            </a:pPr>
            <a:r>
              <a:rPr lang="ko-KR" altLang="en-US" sz="1800" smtClean="0">
                <a:latin typeface="굴림" pitchFamily="50" charset="-127"/>
                <a:ea typeface="굴림" pitchFamily="50" charset="-127"/>
              </a:rPr>
              <a:t>자기주도 학습전형 시행 학교 예정 현황</a:t>
            </a:r>
            <a:r>
              <a:rPr lang="en-US" altLang="ko-KR" sz="1800" smtClean="0">
                <a:latin typeface="굴림" pitchFamily="50" charset="-127"/>
                <a:ea typeface="굴림" pitchFamily="50" charset="-127"/>
              </a:rPr>
              <a:t>(</a:t>
            </a:r>
            <a:r>
              <a:rPr lang="ko-KR" altLang="en-US" sz="1800" smtClean="0">
                <a:latin typeface="굴림" pitchFamily="50" charset="-127"/>
                <a:ea typeface="굴림" pitchFamily="50" charset="-127"/>
              </a:rPr>
              <a:t>교</a:t>
            </a:r>
            <a:r>
              <a:rPr lang="en-US" altLang="ko-KR" sz="1800" smtClean="0">
                <a:latin typeface="굴림" pitchFamily="50" charset="-127"/>
                <a:ea typeface="굴림" pitchFamily="50" charset="-127"/>
              </a:rPr>
              <a:t>)</a:t>
            </a:r>
            <a:endParaRPr lang="ko-KR" altLang="en-US" sz="1800">
              <a:latin typeface="굴림" pitchFamily="50" charset="-127"/>
              <a:ea typeface="굴림" pitchFamily="50" charset="-127"/>
            </a:endParaRPr>
          </a:p>
        </c:rich>
      </c:tx>
      <c:layout/>
      <c:overlay val="0"/>
      <c:spPr>
        <a:solidFill>
          <a:schemeClr val="bg1"/>
        </a:solidFill>
        <a:ln>
          <a:solidFill>
            <a:schemeClr val="tx1"/>
          </a:solidFill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2012학년도</c:v>
                </c:pt>
              </c:strCache>
            </c:strRef>
          </c:tx>
          <c:invertIfNegative val="0"/>
          <c:cat>
            <c:strRef>
              <c:f>Sheet1!$B$1:$H$1</c:f>
              <c:strCache>
                <c:ptCount val="7"/>
                <c:pt idx="0">
                  <c:v>외고</c:v>
                </c:pt>
                <c:pt idx="1">
                  <c:v>국제고</c:v>
                </c:pt>
                <c:pt idx="2">
                  <c:v>과학고</c:v>
                </c:pt>
                <c:pt idx="3">
                  <c:v>자사고</c:v>
                </c:pt>
                <c:pt idx="4">
                  <c:v>자공고</c:v>
                </c:pt>
                <c:pt idx="5">
                  <c:v>기숙형고</c:v>
                </c:pt>
                <c:pt idx="6">
                  <c:v>일반고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31</c:v>
                </c:pt>
                <c:pt idx="1">
                  <c:v>6</c:v>
                </c:pt>
                <c:pt idx="2">
                  <c:v>19</c:v>
                </c:pt>
                <c:pt idx="3">
                  <c:v>11</c:v>
                </c:pt>
                <c:pt idx="4" formatCode="_(* #,##0_);_(* \(#,##0\);_(* &quot;-&quot;_);_(@_)">
                  <c:v>0</c:v>
                </c:pt>
                <c:pt idx="5" formatCode="_(* #,##0_);_(* \(#,##0\);_(* &quot;-&quot;_);_(@_)">
                  <c:v>0</c:v>
                </c:pt>
                <c:pt idx="6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2014학년도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Sheet1!$B$1:$H$1</c:f>
              <c:strCache>
                <c:ptCount val="7"/>
                <c:pt idx="0">
                  <c:v>외고</c:v>
                </c:pt>
                <c:pt idx="1">
                  <c:v>국제고</c:v>
                </c:pt>
                <c:pt idx="2">
                  <c:v>과학고</c:v>
                </c:pt>
                <c:pt idx="3">
                  <c:v>자사고</c:v>
                </c:pt>
                <c:pt idx="4">
                  <c:v>자공고</c:v>
                </c:pt>
                <c:pt idx="5">
                  <c:v>기숙형고</c:v>
                </c:pt>
                <c:pt idx="6">
                  <c:v>일반고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32</c:v>
                </c:pt>
                <c:pt idx="1">
                  <c:v>6</c:v>
                </c:pt>
                <c:pt idx="2">
                  <c:v>21</c:v>
                </c:pt>
                <c:pt idx="3">
                  <c:v>20</c:v>
                </c:pt>
                <c:pt idx="4">
                  <c:v>27</c:v>
                </c:pt>
                <c:pt idx="5">
                  <c:v>39</c:v>
                </c:pt>
                <c:pt idx="6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322688"/>
        <c:axId val="32324224"/>
      </c:barChart>
      <c:catAx>
        <c:axId val="32322688"/>
        <c:scaling>
          <c:orientation val="minMax"/>
        </c:scaling>
        <c:delete val="0"/>
        <c:axPos val="b"/>
        <c:majorTickMark val="out"/>
        <c:minorTickMark val="none"/>
        <c:tickLblPos val="nextTo"/>
        <c:crossAx val="32324224"/>
        <c:crosses val="autoZero"/>
        <c:auto val="1"/>
        <c:lblAlgn val="ctr"/>
        <c:lblOffset val="100"/>
        <c:noMultiLvlLbl val="0"/>
      </c:catAx>
      <c:valAx>
        <c:axId val="32324224"/>
        <c:scaling>
          <c:orientation val="minMax"/>
          <c:max val="50"/>
        </c:scaling>
        <c:delete val="0"/>
        <c:axPos val="l"/>
        <c:numFmt formatCode="General" sourceLinked="1"/>
        <c:majorTickMark val="out"/>
        <c:minorTickMark val="none"/>
        <c:tickLblPos val="nextTo"/>
        <c:crossAx val="32322688"/>
        <c:crosses val="autoZero"/>
        <c:crossBetween val="between"/>
        <c:majorUnit val="10"/>
      </c:valAx>
      <c:dTable>
        <c:showHorzBorder val="1"/>
        <c:showVertBorder val="1"/>
        <c:showOutline val="1"/>
        <c:showKeys val="1"/>
      </c:dTable>
      <c:spPr>
        <a:solidFill>
          <a:schemeClr val="bg1"/>
        </a:solidFill>
      </c:spPr>
    </c:plotArea>
    <c:plotVisOnly val="1"/>
    <c:dispBlanksAs val="gap"/>
    <c:showDLblsOverMax val="0"/>
  </c:chart>
  <c:spPr>
    <a:solidFill>
      <a:srgbClr val="FFFF00"/>
    </a:solidFill>
    <a:ln>
      <a:solidFill>
        <a:schemeClr val="tx1"/>
      </a:solidFill>
    </a:ln>
  </c:spPr>
  <c:txPr>
    <a:bodyPr/>
    <a:lstStyle/>
    <a:p>
      <a:pPr>
        <a:defRPr sz="1600">
          <a:solidFill>
            <a:schemeClr val="tx1"/>
          </a:solidFill>
          <a:latin typeface="굴림" pitchFamily="50" charset="-127"/>
          <a:ea typeface="굴림" pitchFamily="50" charset="-127"/>
        </a:defRPr>
      </a:pPr>
      <a:endParaRPr lang="ko-KR"/>
    </a:p>
  </c:txPr>
  <c:externalData r:id="rId2">
    <c:autoUpdate val="0"/>
  </c:externalData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887722-BF02-4EE0-8C4E-3E4EB4605971}" type="doc">
      <dgm:prSet loTypeId="urn:microsoft.com/office/officeart/2005/8/layout/radial4" loCatId="relationship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pPr latinLnBrk="1"/>
          <a:endParaRPr lang="ko-KR" altLang="en-US"/>
        </a:p>
      </dgm:t>
    </dgm:pt>
    <dgm:pt modelId="{6358FC7A-C0D2-4951-AD86-99353C481931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굴림" pitchFamily="50" charset="-127"/>
              <a:ea typeface="굴림" pitchFamily="50" charset="-127"/>
            </a:rPr>
            <a:t>특수</a:t>
          </a:r>
          <a:endParaRPr lang="en-US" altLang="ko-KR" sz="1800" smtClean="0">
            <a:latin typeface="굴림" pitchFamily="50" charset="-127"/>
            <a:ea typeface="굴림" pitchFamily="50" charset="-127"/>
          </a:endParaRPr>
        </a:p>
        <a:p>
          <a:pPr latinLnBrk="1"/>
          <a:r>
            <a:rPr lang="ko-KR" altLang="en-US" sz="1800" smtClean="0">
              <a:latin typeface="굴림" pitchFamily="50" charset="-127"/>
              <a:ea typeface="굴림" pitchFamily="50" charset="-127"/>
            </a:rPr>
            <a:t>목적고</a:t>
          </a:r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85C7C90A-1F2E-4009-896C-B2CA69F10D8F}" type="parTrans" cxnId="{E2FCDF9E-155A-419E-B4AC-CDA376966A2A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CFBBB98E-0BB4-401F-9563-3002D32A0319}" type="sibTrans" cxnId="{E2FCDF9E-155A-419E-B4AC-CDA376966A2A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E34F2A9C-0605-4CA2-89C4-9CEC01328864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굴림" pitchFamily="50" charset="-127"/>
              <a:ea typeface="굴림" pitchFamily="50" charset="-127"/>
            </a:rPr>
            <a:t>과학고</a:t>
          </a:r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45A32E8E-60B4-421B-BBBC-06B51146F03E}" type="parTrans" cxnId="{92D8D3CE-6A92-46C5-8F21-AEB019E3A94E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1746762D-2845-46E5-96AE-E63CA2670DA9}" type="sibTrans" cxnId="{92D8D3CE-6A92-46C5-8F21-AEB019E3A94E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75CDA05A-5DA0-4908-8BAE-DB3575611B30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굴림" pitchFamily="50" charset="-127"/>
              <a:ea typeface="굴림" pitchFamily="50" charset="-127"/>
            </a:rPr>
            <a:t>예술고</a:t>
          </a:r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11D1BE3F-6F36-4B92-8649-D00DCBF7CF9E}" type="parTrans" cxnId="{4424F482-4D9F-4E2E-A7E5-A5775946DD9D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01E2C0A1-219A-46F4-AE0A-FD2144ADC613}" type="sibTrans" cxnId="{4424F482-4D9F-4E2E-A7E5-A5775946DD9D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086ADF70-92C3-4E2B-B29E-CD24723AB3AF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굴림" pitchFamily="50" charset="-127"/>
              <a:ea typeface="굴림" pitchFamily="50" charset="-127"/>
            </a:rPr>
            <a:t>체육고</a:t>
          </a:r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2774A62B-5632-4C2E-9FED-A19EF5284EAF}" type="parTrans" cxnId="{79AD28B9-2069-46EB-BF3B-432C7954D73E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78BBC699-0EF6-41AD-AEAE-14469254632A}" type="sibTrans" cxnId="{79AD28B9-2069-46EB-BF3B-432C7954D73E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ED6D6BE6-D90A-4CC5-AD72-C2C8949988A2}" type="pres">
      <dgm:prSet presAssocID="{FB887722-BF02-4EE0-8C4E-3E4EB460597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47D6CF5-9E37-4272-959E-705BD5DFFEA5}" type="pres">
      <dgm:prSet presAssocID="{6358FC7A-C0D2-4951-AD86-99353C481931}" presName="centerShape" presStyleLbl="node0" presStyleIdx="0" presStyleCnt="1"/>
      <dgm:spPr/>
      <dgm:t>
        <a:bodyPr/>
        <a:lstStyle/>
        <a:p>
          <a:pPr latinLnBrk="1"/>
          <a:endParaRPr lang="ko-KR" altLang="en-US"/>
        </a:p>
      </dgm:t>
    </dgm:pt>
    <dgm:pt modelId="{88821863-D27C-415D-AC89-1DA9B08DE0EA}" type="pres">
      <dgm:prSet presAssocID="{45A32E8E-60B4-421B-BBBC-06B51146F03E}" presName="parTrans" presStyleLbl="bgSibTrans2D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9DF86669-DFCC-4C49-BEE6-0C76F01AC150}" type="pres">
      <dgm:prSet presAssocID="{E34F2A9C-0605-4CA2-89C4-9CEC0132886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3D370DE-FE42-4635-ABEE-731618FB7A9E}" type="pres">
      <dgm:prSet presAssocID="{11D1BE3F-6F36-4B92-8649-D00DCBF7CF9E}" presName="parTrans" presStyleLbl="bgSibTrans2D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E1637AA1-214F-4579-8673-9FC7ED7EC4E2}" type="pres">
      <dgm:prSet presAssocID="{75CDA05A-5DA0-4908-8BAE-DB3575611B3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8B8CF3D-25C6-45F2-B4CD-68718D9D6171}" type="pres">
      <dgm:prSet presAssocID="{2774A62B-5632-4C2E-9FED-A19EF5284EAF}" presName="parTrans" presStyleLbl="bgSibTrans2D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FCF0D26D-139B-4EFC-BA4D-F451D7F2913C}" type="pres">
      <dgm:prSet presAssocID="{086ADF70-92C3-4E2B-B29E-CD24723AB3A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B8C67EED-007E-45AD-ADDB-5CD3F365F6A8}" type="presOf" srcId="{2774A62B-5632-4C2E-9FED-A19EF5284EAF}" destId="{08B8CF3D-25C6-45F2-B4CD-68718D9D6171}" srcOrd="0" destOrd="0" presId="urn:microsoft.com/office/officeart/2005/8/layout/radial4"/>
    <dgm:cxn modelId="{79AD28B9-2069-46EB-BF3B-432C7954D73E}" srcId="{6358FC7A-C0D2-4951-AD86-99353C481931}" destId="{086ADF70-92C3-4E2B-B29E-CD24723AB3AF}" srcOrd="2" destOrd="0" parTransId="{2774A62B-5632-4C2E-9FED-A19EF5284EAF}" sibTransId="{78BBC699-0EF6-41AD-AEAE-14469254632A}"/>
    <dgm:cxn modelId="{E2FCDF9E-155A-419E-B4AC-CDA376966A2A}" srcId="{FB887722-BF02-4EE0-8C4E-3E4EB4605971}" destId="{6358FC7A-C0D2-4951-AD86-99353C481931}" srcOrd="0" destOrd="0" parTransId="{85C7C90A-1F2E-4009-896C-B2CA69F10D8F}" sibTransId="{CFBBB98E-0BB4-401F-9563-3002D32A0319}"/>
    <dgm:cxn modelId="{289C5E45-1F5D-4EDA-9B49-F739CBFF2AB6}" type="presOf" srcId="{E34F2A9C-0605-4CA2-89C4-9CEC01328864}" destId="{9DF86669-DFCC-4C49-BEE6-0C76F01AC150}" srcOrd="0" destOrd="0" presId="urn:microsoft.com/office/officeart/2005/8/layout/radial4"/>
    <dgm:cxn modelId="{4424F482-4D9F-4E2E-A7E5-A5775946DD9D}" srcId="{6358FC7A-C0D2-4951-AD86-99353C481931}" destId="{75CDA05A-5DA0-4908-8BAE-DB3575611B30}" srcOrd="1" destOrd="0" parTransId="{11D1BE3F-6F36-4B92-8649-D00DCBF7CF9E}" sibTransId="{01E2C0A1-219A-46F4-AE0A-FD2144ADC613}"/>
    <dgm:cxn modelId="{1DB2AE54-F0DE-4846-9C3E-2DD7112428A1}" type="presOf" srcId="{75CDA05A-5DA0-4908-8BAE-DB3575611B30}" destId="{E1637AA1-214F-4579-8673-9FC7ED7EC4E2}" srcOrd="0" destOrd="0" presId="urn:microsoft.com/office/officeart/2005/8/layout/radial4"/>
    <dgm:cxn modelId="{92D8D3CE-6A92-46C5-8F21-AEB019E3A94E}" srcId="{6358FC7A-C0D2-4951-AD86-99353C481931}" destId="{E34F2A9C-0605-4CA2-89C4-9CEC01328864}" srcOrd="0" destOrd="0" parTransId="{45A32E8E-60B4-421B-BBBC-06B51146F03E}" sibTransId="{1746762D-2845-46E5-96AE-E63CA2670DA9}"/>
    <dgm:cxn modelId="{A8B0077C-DB44-4F42-B0BE-9521AF0DB193}" type="presOf" srcId="{FB887722-BF02-4EE0-8C4E-3E4EB4605971}" destId="{ED6D6BE6-D90A-4CC5-AD72-C2C8949988A2}" srcOrd="0" destOrd="0" presId="urn:microsoft.com/office/officeart/2005/8/layout/radial4"/>
    <dgm:cxn modelId="{3929AF7B-BB7D-4691-AFAC-445FDEC126EE}" type="presOf" srcId="{6358FC7A-C0D2-4951-AD86-99353C481931}" destId="{847D6CF5-9E37-4272-959E-705BD5DFFEA5}" srcOrd="0" destOrd="0" presId="urn:microsoft.com/office/officeart/2005/8/layout/radial4"/>
    <dgm:cxn modelId="{26C0E306-54D6-44EA-9CB4-5065DB8F99A1}" type="presOf" srcId="{086ADF70-92C3-4E2B-B29E-CD24723AB3AF}" destId="{FCF0D26D-139B-4EFC-BA4D-F451D7F2913C}" srcOrd="0" destOrd="0" presId="urn:microsoft.com/office/officeart/2005/8/layout/radial4"/>
    <dgm:cxn modelId="{716D0690-1FAC-49BE-8B59-5BCF59E8EE52}" type="presOf" srcId="{11D1BE3F-6F36-4B92-8649-D00DCBF7CF9E}" destId="{23D370DE-FE42-4635-ABEE-731618FB7A9E}" srcOrd="0" destOrd="0" presId="urn:microsoft.com/office/officeart/2005/8/layout/radial4"/>
    <dgm:cxn modelId="{BE96737F-EAB8-4EEA-985B-266CA151B343}" type="presOf" srcId="{45A32E8E-60B4-421B-BBBC-06B51146F03E}" destId="{88821863-D27C-415D-AC89-1DA9B08DE0EA}" srcOrd="0" destOrd="0" presId="urn:microsoft.com/office/officeart/2005/8/layout/radial4"/>
    <dgm:cxn modelId="{7AF202BF-A00A-40DE-AC5B-3BFF05A089C5}" type="presParOf" srcId="{ED6D6BE6-D90A-4CC5-AD72-C2C8949988A2}" destId="{847D6CF5-9E37-4272-959E-705BD5DFFEA5}" srcOrd="0" destOrd="0" presId="urn:microsoft.com/office/officeart/2005/8/layout/radial4"/>
    <dgm:cxn modelId="{EE7D819A-A430-40FD-BDEB-5F372580B97D}" type="presParOf" srcId="{ED6D6BE6-D90A-4CC5-AD72-C2C8949988A2}" destId="{88821863-D27C-415D-AC89-1DA9B08DE0EA}" srcOrd="1" destOrd="0" presId="urn:microsoft.com/office/officeart/2005/8/layout/radial4"/>
    <dgm:cxn modelId="{74F336ED-B2A8-409C-A513-2F6E0A397647}" type="presParOf" srcId="{ED6D6BE6-D90A-4CC5-AD72-C2C8949988A2}" destId="{9DF86669-DFCC-4C49-BEE6-0C76F01AC150}" srcOrd="2" destOrd="0" presId="urn:microsoft.com/office/officeart/2005/8/layout/radial4"/>
    <dgm:cxn modelId="{317598BC-8FC0-44AA-A75B-3E0F79792691}" type="presParOf" srcId="{ED6D6BE6-D90A-4CC5-AD72-C2C8949988A2}" destId="{23D370DE-FE42-4635-ABEE-731618FB7A9E}" srcOrd="3" destOrd="0" presId="urn:microsoft.com/office/officeart/2005/8/layout/radial4"/>
    <dgm:cxn modelId="{4FB187E2-F177-4CA1-9CDC-E0BF41EDDF1E}" type="presParOf" srcId="{ED6D6BE6-D90A-4CC5-AD72-C2C8949988A2}" destId="{E1637AA1-214F-4579-8673-9FC7ED7EC4E2}" srcOrd="4" destOrd="0" presId="urn:microsoft.com/office/officeart/2005/8/layout/radial4"/>
    <dgm:cxn modelId="{4C278F8D-AF05-4806-9636-1C0140FB1575}" type="presParOf" srcId="{ED6D6BE6-D90A-4CC5-AD72-C2C8949988A2}" destId="{08B8CF3D-25C6-45F2-B4CD-68718D9D6171}" srcOrd="5" destOrd="0" presId="urn:microsoft.com/office/officeart/2005/8/layout/radial4"/>
    <dgm:cxn modelId="{C0259ECD-10E7-468B-81DD-E9963EB47AAF}" type="presParOf" srcId="{ED6D6BE6-D90A-4CC5-AD72-C2C8949988A2}" destId="{FCF0D26D-139B-4EFC-BA4D-F451D7F2913C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11FA27-B875-4A35-85BB-15FCCBCDB35C}" type="doc">
      <dgm:prSet loTypeId="urn:microsoft.com/office/officeart/2005/8/layout/gear1" loCatId="process" qsTypeId="urn:microsoft.com/office/officeart/2005/8/quickstyle/3d5" qsCatId="3D" csTypeId="urn:microsoft.com/office/officeart/2005/8/colors/accent2_2" csCatId="accent2" phldr="1"/>
      <dgm:spPr/>
    </dgm:pt>
    <dgm:pt modelId="{71EEF8EE-A3C2-43E7-92E0-E13E1F9BB167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굴림" pitchFamily="50" charset="-127"/>
              <a:ea typeface="굴림" pitchFamily="50" charset="-127"/>
            </a:rPr>
            <a:t>국제고</a:t>
          </a:r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EE8978DD-6F5F-440B-B58D-67B36E8F7E83}" type="parTrans" cxnId="{71A5C8CA-9076-4E83-80A0-A394D6F6239E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F910CA5A-B3A7-430C-9E26-92F8F619A029}" type="sibTrans" cxnId="{71A5C8CA-9076-4E83-80A0-A394D6F6239E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E5909120-AF1C-43D3-824E-A22E36252209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굴림" pitchFamily="50" charset="-127"/>
              <a:ea typeface="굴림" pitchFamily="50" charset="-127"/>
            </a:rPr>
            <a:t>외고</a:t>
          </a:r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BC9031F7-93B3-4BED-A2A8-7D03CAF106B3}" type="parTrans" cxnId="{45AFDF47-8FEB-4937-8FCA-953255C4A971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026A597F-19CE-4B8A-A500-2AA689EA9DC7}" type="sibTrans" cxnId="{45AFDF47-8FEB-4937-8FCA-953255C4A971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AD1B94A0-4FCA-45B6-903D-36C1003B1290}" type="pres">
      <dgm:prSet presAssocID="{0C11FA27-B875-4A35-85BB-15FCCBCDB35C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7EF7B180-2F30-428C-87DE-4DCC4E5A18B8}" type="pres">
      <dgm:prSet presAssocID="{71EEF8EE-A3C2-43E7-92E0-E13E1F9BB167}" presName="gear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609DC4F-C939-441C-AAAC-4688C6AF4A1C}" type="pres">
      <dgm:prSet presAssocID="{71EEF8EE-A3C2-43E7-92E0-E13E1F9BB167}" presName="gear1srcNode" presStyleLbl="node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38D52572-F8A0-46D7-900D-DDD6F857EA2F}" type="pres">
      <dgm:prSet presAssocID="{71EEF8EE-A3C2-43E7-92E0-E13E1F9BB167}" presName="gear1dstNode" presStyleLbl="node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05BB830F-F762-4F60-B45D-1F730F61E563}" type="pres">
      <dgm:prSet presAssocID="{E5909120-AF1C-43D3-824E-A22E36252209}" presName="gear2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3129E43-FCC1-4831-AE42-44F0AC58A016}" type="pres">
      <dgm:prSet presAssocID="{E5909120-AF1C-43D3-824E-A22E36252209}" presName="gear2srcNode" presStyleLbl="node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D0ADDA35-A513-4569-8A8C-655A4B89A7A7}" type="pres">
      <dgm:prSet presAssocID="{E5909120-AF1C-43D3-824E-A22E36252209}" presName="gear2dstNode" presStyleLbl="node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9CE1927B-287A-465B-8A1F-71E3AF312C86}" type="pres">
      <dgm:prSet presAssocID="{F910CA5A-B3A7-430C-9E26-92F8F619A029}" presName="connector1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F4234BF5-0DA1-49E3-BBCC-E750A257E1CC}" type="pres">
      <dgm:prSet presAssocID="{026A597F-19CE-4B8A-A500-2AA689EA9DC7}" presName="connector2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</dgm:ptLst>
  <dgm:cxnLst>
    <dgm:cxn modelId="{3E7168AA-DAD9-4D0F-A429-4D6202CE725E}" type="presOf" srcId="{F910CA5A-B3A7-430C-9E26-92F8F619A029}" destId="{9CE1927B-287A-465B-8A1F-71E3AF312C86}" srcOrd="0" destOrd="0" presId="urn:microsoft.com/office/officeart/2005/8/layout/gear1"/>
    <dgm:cxn modelId="{0285ECB4-7E84-4163-A9D7-6A16F3E543ED}" type="presOf" srcId="{E5909120-AF1C-43D3-824E-A22E36252209}" destId="{F3129E43-FCC1-4831-AE42-44F0AC58A016}" srcOrd="1" destOrd="0" presId="urn:microsoft.com/office/officeart/2005/8/layout/gear1"/>
    <dgm:cxn modelId="{1DE8BE06-EAD0-4137-83F4-A7A22E216146}" type="presOf" srcId="{026A597F-19CE-4B8A-A500-2AA689EA9DC7}" destId="{F4234BF5-0DA1-49E3-BBCC-E750A257E1CC}" srcOrd="0" destOrd="0" presId="urn:microsoft.com/office/officeart/2005/8/layout/gear1"/>
    <dgm:cxn modelId="{CB314FE8-6CBC-4A8A-8EF4-6393094E168C}" type="presOf" srcId="{71EEF8EE-A3C2-43E7-92E0-E13E1F9BB167}" destId="{8609DC4F-C939-441C-AAAC-4688C6AF4A1C}" srcOrd="1" destOrd="0" presId="urn:microsoft.com/office/officeart/2005/8/layout/gear1"/>
    <dgm:cxn modelId="{3BBA4DF9-7FE8-432C-918F-FF9DDDCC7C9B}" type="presOf" srcId="{E5909120-AF1C-43D3-824E-A22E36252209}" destId="{D0ADDA35-A513-4569-8A8C-655A4B89A7A7}" srcOrd="2" destOrd="0" presId="urn:microsoft.com/office/officeart/2005/8/layout/gear1"/>
    <dgm:cxn modelId="{45AFDF47-8FEB-4937-8FCA-953255C4A971}" srcId="{0C11FA27-B875-4A35-85BB-15FCCBCDB35C}" destId="{E5909120-AF1C-43D3-824E-A22E36252209}" srcOrd="1" destOrd="0" parTransId="{BC9031F7-93B3-4BED-A2A8-7D03CAF106B3}" sibTransId="{026A597F-19CE-4B8A-A500-2AA689EA9DC7}"/>
    <dgm:cxn modelId="{71A5C8CA-9076-4E83-80A0-A394D6F6239E}" srcId="{0C11FA27-B875-4A35-85BB-15FCCBCDB35C}" destId="{71EEF8EE-A3C2-43E7-92E0-E13E1F9BB167}" srcOrd="0" destOrd="0" parTransId="{EE8978DD-6F5F-440B-B58D-67B36E8F7E83}" sibTransId="{F910CA5A-B3A7-430C-9E26-92F8F619A029}"/>
    <dgm:cxn modelId="{C87D7EDE-8B27-4013-A13E-6C5384129EBE}" type="presOf" srcId="{71EEF8EE-A3C2-43E7-92E0-E13E1F9BB167}" destId="{38D52572-F8A0-46D7-900D-DDD6F857EA2F}" srcOrd="2" destOrd="0" presId="urn:microsoft.com/office/officeart/2005/8/layout/gear1"/>
    <dgm:cxn modelId="{F2E027A3-CA5E-4E52-8BB4-E629A8540A8B}" type="presOf" srcId="{71EEF8EE-A3C2-43E7-92E0-E13E1F9BB167}" destId="{7EF7B180-2F30-428C-87DE-4DCC4E5A18B8}" srcOrd="0" destOrd="0" presId="urn:microsoft.com/office/officeart/2005/8/layout/gear1"/>
    <dgm:cxn modelId="{4F1CDFE9-DBDB-4F40-8588-51FB3D62CA0F}" type="presOf" srcId="{E5909120-AF1C-43D3-824E-A22E36252209}" destId="{05BB830F-F762-4F60-B45D-1F730F61E563}" srcOrd="0" destOrd="0" presId="urn:microsoft.com/office/officeart/2005/8/layout/gear1"/>
    <dgm:cxn modelId="{FF62C0E1-7DEF-4992-AEB7-39677F4D6AD0}" type="presOf" srcId="{0C11FA27-B875-4A35-85BB-15FCCBCDB35C}" destId="{AD1B94A0-4FCA-45B6-903D-36C1003B1290}" srcOrd="0" destOrd="0" presId="urn:microsoft.com/office/officeart/2005/8/layout/gear1"/>
    <dgm:cxn modelId="{E2944C4D-7415-4F9D-BE2A-2692117DC901}" type="presParOf" srcId="{AD1B94A0-4FCA-45B6-903D-36C1003B1290}" destId="{7EF7B180-2F30-428C-87DE-4DCC4E5A18B8}" srcOrd="0" destOrd="0" presId="urn:microsoft.com/office/officeart/2005/8/layout/gear1"/>
    <dgm:cxn modelId="{D52E1E8E-59D8-40B5-8373-BA11737CFB3A}" type="presParOf" srcId="{AD1B94A0-4FCA-45B6-903D-36C1003B1290}" destId="{8609DC4F-C939-441C-AAAC-4688C6AF4A1C}" srcOrd="1" destOrd="0" presId="urn:microsoft.com/office/officeart/2005/8/layout/gear1"/>
    <dgm:cxn modelId="{3F746728-6F6A-494A-A328-C95954FBFC0E}" type="presParOf" srcId="{AD1B94A0-4FCA-45B6-903D-36C1003B1290}" destId="{38D52572-F8A0-46D7-900D-DDD6F857EA2F}" srcOrd="2" destOrd="0" presId="urn:microsoft.com/office/officeart/2005/8/layout/gear1"/>
    <dgm:cxn modelId="{706B3509-BD45-4AF7-9A43-270DFA38F903}" type="presParOf" srcId="{AD1B94A0-4FCA-45B6-903D-36C1003B1290}" destId="{05BB830F-F762-4F60-B45D-1F730F61E563}" srcOrd="3" destOrd="0" presId="urn:microsoft.com/office/officeart/2005/8/layout/gear1"/>
    <dgm:cxn modelId="{30534E24-23A9-4B55-AE35-4C766FF79604}" type="presParOf" srcId="{AD1B94A0-4FCA-45B6-903D-36C1003B1290}" destId="{F3129E43-FCC1-4831-AE42-44F0AC58A016}" srcOrd="4" destOrd="0" presId="urn:microsoft.com/office/officeart/2005/8/layout/gear1"/>
    <dgm:cxn modelId="{5DDCC158-DC1D-48D4-804E-E19F609E99DB}" type="presParOf" srcId="{AD1B94A0-4FCA-45B6-903D-36C1003B1290}" destId="{D0ADDA35-A513-4569-8A8C-655A4B89A7A7}" srcOrd="5" destOrd="0" presId="urn:microsoft.com/office/officeart/2005/8/layout/gear1"/>
    <dgm:cxn modelId="{E2CEC143-C281-4216-9F00-79CC54915728}" type="presParOf" srcId="{AD1B94A0-4FCA-45B6-903D-36C1003B1290}" destId="{9CE1927B-287A-465B-8A1F-71E3AF312C86}" srcOrd="6" destOrd="0" presId="urn:microsoft.com/office/officeart/2005/8/layout/gear1"/>
    <dgm:cxn modelId="{C59DEB63-2494-422A-87F9-68DBFC0B2962}" type="presParOf" srcId="{AD1B94A0-4FCA-45B6-903D-36C1003B1290}" destId="{F4234BF5-0DA1-49E3-BBCC-E750A257E1CC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7D6CF5-9E37-4272-959E-705BD5DFFEA5}">
      <dsp:nvSpPr>
        <dsp:cNvPr id="0" name=""/>
        <dsp:cNvSpPr/>
      </dsp:nvSpPr>
      <dsp:spPr>
        <a:xfrm>
          <a:off x="1770458" y="1224037"/>
          <a:ext cx="1027489" cy="102748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굴림" pitchFamily="50" charset="-127"/>
              <a:ea typeface="굴림" pitchFamily="50" charset="-127"/>
            </a:rPr>
            <a:t>특수</a:t>
          </a:r>
          <a:endParaRPr lang="en-US" altLang="ko-KR" sz="1800" kern="1200" smtClean="0">
            <a:latin typeface="굴림" pitchFamily="50" charset="-127"/>
            <a:ea typeface="굴림" pitchFamily="50" charset="-127"/>
          </a:endParaRPr>
        </a:p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굴림" pitchFamily="50" charset="-127"/>
              <a:ea typeface="굴림" pitchFamily="50" charset="-127"/>
            </a:rPr>
            <a:t>목적고</a:t>
          </a:r>
          <a:endParaRPr lang="ko-KR" altLang="en-US" sz="1800" kern="1200">
            <a:latin typeface="굴림" pitchFamily="50" charset="-127"/>
            <a:ea typeface="굴림" pitchFamily="50" charset="-127"/>
          </a:endParaRPr>
        </a:p>
      </dsp:txBody>
      <dsp:txXfrm>
        <a:off x="1920930" y="1374509"/>
        <a:ext cx="726545" cy="726545"/>
      </dsp:txXfrm>
    </dsp:sp>
    <dsp:sp modelId="{88821863-D27C-415D-AC89-1DA9B08DE0EA}">
      <dsp:nvSpPr>
        <dsp:cNvPr id="0" name=""/>
        <dsp:cNvSpPr/>
      </dsp:nvSpPr>
      <dsp:spPr>
        <a:xfrm rot="12900000">
          <a:off x="1109999" y="1044714"/>
          <a:ext cx="787012" cy="292834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DF86669-DFCC-4C49-BEE6-0C76F01AC150}">
      <dsp:nvSpPr>
        <dsp:cNvPr id="0" name=""/>
        <dsp:cNvSpPr/>
      </dsp:nvSpPr>
      <dsp:spPr>
        <a:xfrm>
          <a:off x="693106" y="574979"/>
          <a:ext cx="976115" cy="7808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굴림" pitchFamily="50" charset="-127"/>
              <a:ea typeface="굴림" pitchFamily="50" charset="-127"/>
            </a:rPr>
            <a:t>과학고</a:t>
          </a:r>
          <a:endParaRPr lang="ko-KR" altLang="en-US" sz="1800" kern="1200">
            <a:latin typeface="굴림" pitchFamily="50" charset="-127"/>
            <a:ea typeface="굴림" pitchFamily="50" charset="-127"/>
          </a:endParaRPr>
        </a:p>
      </dsp:txBody>
      <dsp:txXfrm>
        <a:off x="715978" y="597851"/>
        <a:ext cx="930371" cy="735148"/>
      </dsp:txXfrm>
    </dsp:sp>
    <dsp:sp modelId="{23D370DE-FE42-4635-ABEE-731618FB7A9E}">
      <dsp:nvSpPr>
        <dsp:cNvPr id="0" name=""/>
        <dsp:cNvSpPr/>
      </dsp:nvSpPr>
      <dsp:spPr>
        <a:xfrm rot="16200000">
          <a:off x="1890696" y="638308"/>
          <a:ext cx="787012" cy="292834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637AA1-214F-4579-8673-9FC7ED7EC4E2}">
      <dsp:nvSpPr>
        <dsp:cNvPr id="0" name=""/>
        <dsp:cNvSpPr/>
      </dsp:nvSpPr>
      <dsp:spPr>
        <a:xfrm>
          <a:off x="1796145" y="774"/>
          <a:ext cx="976115" cy="7808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굴림" pitchFamily="50" charset="-127"/>
              <a:ea typeface="굴림" pitchFamily="50" charset="-127"/>
            </a:rPr>
            <a:t>예술고</a:t>
          </a:r>
          <a:endParaRPr lang="ko-KR" altLang="en-US" sz="1800" kern="1200">
            <a:latin typeface="굴림" pitchFamily="50" charset="-127"/>
            <a:ea typeface="굴림" pitchFamily="50" charset="-127"/>
          </a:endParaRPr>
        </a:p>
      </dsp:txBody>
      <dsp:txXfrm>
        <a:off x="1819017" y="23646"/>
        <a:ext cx="930371" cy="735148"/>
      </dsp:txXfrm>
    </dsp:sp>
    <dsp:sp modelId="{08B8CF3D-25C6-45F2-B4CD-68718D9D6171}">
      <dsp:nvSpPr>
        <dsp:cNvPr id="0" name=""/>
        <dsp:cNvSpPr/>
      </dsp:nvSpPr>
      <dsp:spPr>
        <a:xfrm rot="19500000">
          <a:off x="2671394" y="1044714"/>
          <a:ext cx="787012" cy="292834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CF0D26D-139B-4EFC-BA4D-F451D7F2913C}">
      <dsp:nvSpPr>
        <dsp:cNvPr id="0" name=""/>
        <dsp:cNvSpPr/>
      </dsp:nvSpPr>
      <dsp:spPr>
        <a:xfrm>
          <a:off x="2899184" y="574979"/>
          <a:ext cx="976115" cy="7808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굴림" pitchFamily="50" charset="-127"/>
              <a:ea typeface="굴림" pitchFamily="50" charset="-127"/>
            </a:rPr>
            <a:t>체육고</a:t>
          </a:r>
          <a:endParaRPr lang="ko-KR" altLang="en-US" sz="1800" kern="1200">
            <a:latin typeface="굴림" pitchFamily="50" charset="-127"/>
            <a:ea typeface="굴림" pitchFamily="50" charset="-127"/>
          </a:endParaRPr>
        </a:p>
      </dsp:txBody>
      <dsp:txXfrm>
        <a:off x="2922056" y="597851"/>
        <a:ext cx="930371" cy="7351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F7B180-2F30-428C-87DE-4DCC4E5A18B8}">
      <dsp:nvSpPr>
        <dsp:cNvPr id="0" name=""/>
        <dsp:cNvSpPr/>
      </dsp:nvSpPr>
      <dsp:spPr>
        <a:xfrm>
          <a:off x="1188131" y="756083"/>
          <a:ext cx="1188132" cy="1188132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굴림" pitchFamily="50" charset="-127"/>
              <a:ea typeface="굴림" pitchFamily="50" charset="-127"/>
            </a:rPr>
            <a:t>국제고</a:t>
          </a:r>
          <a:endParaRPr lang="ko-KR" altLang="en-US" sz="1800" kern="1200">
            <a:latin typeface="굴림" pitchFamily="50" charset="-127"/>
            <a:ea typeface="굴림" pitchFamily="50" charset="-127"/>
          </a:endParaRPr>
        </a:p>
      </dsp:txBody>
      <dsp:txXfrm>
        <a:off x="1426998" y="1034397"/>
        <a:ext cx="710398" cy="610725"/>
      </dsp:txXfrm>
    </dsp:sp>
    <dsp:sp modelId="{05BB830F-F762-4F60-B45D-1F730F61E563}">
      <dsp:nvSpPr>
        <dsp:cNvPr id="0" name=""/>
        <dsp:cNvSpPr/>
      </dsp:nvSpPr>
      <dsp:spPr>
        <a:xfrm>
          <a:off x="496855" y="475252"/>
          <a:ext cx="864096" cy="864096"/>
        </a:xfrm>
        <a:prstGeom prst="gear6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굴림" pitchFamily="50" charset="-127"/>
              <a:ea typeface="굴림" pitchFamily="50" charset="-127"/>
            </a:rPr>
            <a:t>외고</a:t>
          </a:r>
          <a:endParaRPr lang="ko-KR" altLang="en-US" sz="1800" kern="1200">
            <a:latin typeface="굴림" pitchFamily="50" charset="-127"/>
            <a:ea typeface="굴림" pitchFamily="50" charset="-127"/>
          </a:endParaRPr>
        </a:p>
      </dsp:txBody>
      <dsp:txXfrm>
        <a:off x="714394" y="694106"/>
        <a:ext cx="429018" cy="426388"/>
      </dsp:txXfrm>
    </dsp:sp>
    <dsp:sp modelId="{9CE1927B-287A-465B-8A1F-71E3AF312C86}">
      <dsp:nvSpPr>
        <dsp:cNvPr id="0" name=""/>
        <dsp:cNvSpPr/>
      </dsp:nvSpPr>
      <dsp:spPr>
        <a:xfrm>
          <a:off x="1199839" y="577135"/>
          <a:ext cx="1461402" cy="1461402"/>
        </a:xfrm>
        <a:prstGeom prst="circularArrow">
          <a:avLst>
            <a:gd name="adj1" fmla="val 4878"/>
            <a:gd name="adj2" fmla="val 312630"/>
            <a:gd name="adj3" fmla="val 2924657"/>
            <a:gd name="adj4" fmla="val 15548276"/>
            <a:gd name="adj5" fmla="val 5691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234BF5-0DA1-49E3-BBCC-E750A257E1CC}">
      <dsp:nvSpPr>
        <dsp:cNvPr id="0" name=""/>
        <dsp:cNvSpPr/>
      </dsp:nvSpPr>
      <dsp:spPr>
        <a:xfrm>
          <a:off x="343825" y="292790"/>
          <a:ext cx="1104962" cy="110496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0.61719</cdr:x>
      <cdr:y>0.16356</cdr:y>
    </cdr:from>
    <cdr:to>
      <cdr:x>0.79688</cdr:x>
      <cdr:y>0.32711</cdr:y>
    </cdr:to>
    <cdr:sp macro="" textlink="">
      <cdr:nvSpPr>
        <cdr:cNvPr id="2" name="모서리가 둥근 사각형 설명선 1"/>
        <cdr:cNvSpPr/>
      </cdr:nvSpPr>
      <cdr:spPr>
        <a:xfrm xmlns:a="http://schemas.openxmlformats.org/drawingml/2006/main">
          <a:off x="5688632" y="720080"/>
          <a:ext cx="1656184" cy="720080"/>
        </a:xfrm>
        <a:prstGeom xmlns:a="http://schemas.openxmlformats.org/drawingml/2006/main" prst="wedgeRoundRectCallout">
          <a:avLst>
            <a:gd name="adj1" fmla="val 43650"/>
            <a:gd name="adj2" fmla="val 86001"/>
            <a:gd name="adj3" fmla="val 16667"/>
          </a:avLst>
        </a:prstGeom>
        <a:solidFill xmlns:a="http://schemas.openxmlformats.org/drawingml/2006/main">
          <a:srgbClr val="0070C0">
            <a:alpha val="50000"/>
          </a:srgb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n-US" altLang="ko-KR" sz="1800" smtClean="0">
              <a:solidFill>
                <a:schemeClr val="tx1"/>
              </a:solidFill>
              <a:latin typeface="돋움" pitchFamily="50" charset="-127"/>
              <a:ea typeface="돋움" pitchFamily="50" charset="-127"/>
            </a:rPr>
            <a:t>2014</a:t>
          </a:r>
          <a:r>
            <a:rPr lang="ko-KR" altLang="en-US" sz="1800" smtClean="0">
              <a:solidFill>
                <a:schemeClr val="tx1"/>
              </a:solidFill>
              <a:latin typeface="돋움" pitchFamily="50" charset="-127"/>
              <a:ea typeface="돋움" pitchFamily="50" charset="-127"/>
            </a:rPr>
            <a:t>학년도</a:t>
          </a:r>
          <a:endParaRPr lang="en-US" altLang="ko-KR" sz="1800" smtClean="0">
            <a:solidFill>
              <a:schemeClr val="tx1"/>
            </a:solidFill>
            <a:latin typeface="돋움" pitchFamily="50" charset="-127"/>
            <a:ea typeface="돋움" pitchFamily="50" charset="-127"/>
          </a:endParaRPr>
        </a:p>
        <a:p xmlns:a="http://schemas.openxmlformats.org/drawingml/2006/main">
          <a:pPr algn="ctr"/>
          <a:r>
            <a:rPr lang="en-US" altLang="ko-KR" sz="1800" smtClean="0">
              <a:solidFill>
                <a:schemeClr val="tx1"/>
              </a:solidFill>
              <a:latin typeface="돋움" pitchFamily="50" charset="-127"/>
              <a:ea typeface="돋움" pitchFamily="50" charset="-127"/>
            </a:rPr>
            <a:t>5</a:t>
          </a:r>
          <a:r>
            <a:rPr lang="ko-KR" altLang="en-US" sz="1800" smtClean="0">
              <a:solidFill>
                <a:schemeClr val="tx1"/>
              </a:solidFill>
              <a:latin typeface="돋움" pitchFamily="50" charset="-127"/>
              <a:ea typeface="돋움" pitchFamily="50" charset="-127"/>
            </a:rPr>
            <a:t>개교</a:t>
          </a:r>
          <a:endParaRPr lang="ko-KR" sz="1800">
            <a:solidFill>
              <a:schemeClr val="tx1"/>
            </a:solidFill>
            <a:latin typeface="돋움" pitchFamily="50" charset="-127"/>
            <a:ea typeface="돋움" pitchFamily="50" charset="-127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6B20D-A29B-45DC-98FE-096C2F96D51B}" type="datetimeFigureOut">
              <a:rPr lang="ko-KR" altLang="en-US" smtClean="0"/>
              <a:pPr/>
              <a:t>2016-09-26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F9C13-EA38-4448-9A5D-5A3846BBF37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895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E2183-AD79-4E01-8C93-FD2BE30F2568}" type="datetime1">
              <a:rPr lang="ko-KR" altLang="en-US" smtClean="0"/>
              <a:pPr/>
              <a:t>2016-09-26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2178-5268-4A0C-B048-CAA1BBEE246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2095-1818-4D4A-8CE3-51F351CD2ECE}" type="datetime1">
              <a:rPr lang="ko-KR" altLang="en-US" smtClean="0"/>
              <a:pPr/>
              <a:t>2016-09-26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2178-5268-4A0C-B048-CAA1BBEE246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40FC-4DAF-4FC6-A47E-9EAAA6505376}" type="datetime1">
              <a:rPr lang="ko-KR" altLang="en-US" smtClean="0"/>
              <a:pPr/>
              <a:t>2016-09-26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2178-5268-4A0C-B048-CAA1BBEE246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D9423-4A02-4CB6-AE47-291FECFC7BC1}" type="datetime1">
              <a:rPr lang="ko-KR" altLang="en-US" smtClean="0"/>
              <a:pPr/>
              <a:t>2016-09-26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FC2178-5268-4A0C-B048-CAA1BBEE246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가로로 말린 두루마리 모양 6"/>
          <p:cNvSpPr/>
          <p:nvPr userDrawn="1"/>
        </p:nvSpPr>
        <p:spPr>
          <a:xfrm>
            <a:off x="0" y="-50240"/>
            <a:ext cx="9906000" cy="1268760"/>
          </a:xfrm>
          <a:prstGeom prst="horizontalScroll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가로로 말린 두루마리 모양 7"/>
          <p:cNvSpPr/>
          <p:nvPr userDrawn="1"/>
        </p:nvSpPr>
        <p:spPr>
          <a:xfrm flipV="1">
            <a:off x="0" y="76440"/>
            <a:ext cx="9906000" cy="1268760"/>
          </a:xfrm>
          <a:prstGeom prst="horizontalScroll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86488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9" name="그림 8" descr="로고1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6640" y="6267456"/>
            <a:ext cx="1379414" cy="4529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2BFC-D1A5-4B1A-82B1-768E6A051098}" type="datetime1">
              <a:rPr lang="ko-KR" altLang="en-US" smtClean="0"/>
              <a:pPr/>
              <a:t>2016-09-26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2178-5268-4A0C-B048-CAA1BBEE246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A0F13-0BA5-48A1-AC85-563EA4475920}" type="datetime1">
              <a:rPr lang="ko-KR" altLang="en-US" smtClean="0"/>
              <a:pPr/>
              <a:t>2016-09-26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2178-5268-4A0C-B048-CAA1BBEE246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2BA0-DEC9-4B79-9FE3-A485F90CAAB1}" type="datetime1">
              <a:rPr lang="ko-KR" altLang="en-US" smtClean="0"/>
              <a:pPr/>
              <a:t>2016-09-26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2178-5268-4A0C-B048-CAA1BBEE246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8CF8-FA0C-4328-BEC8-2C2A26A5AD49}" type="datetime1">
              <a:rPr lang="ko-KR" altLang="en-US" smtClean="0"/>
              <a:pPr/>
              <a:t>2016-09-26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2178-5268-4A0C-B048-CAA1BBEE246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01D49-F29A-4228-96BF-2DCF556E9D09}" type="datetime1">
              <a:rPr lang="ko-KR" altLang="en-US" smtClean="0"/>
              <a:pPr/>
              <a:t>2016-09-26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2178-5268-4A0C-B048-CAA1BBEE246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C2DB-E72C-4129-B96F-02EF08454C64}" type="datetime1">
              <a:rPr lang="ko-KR" altLang="en-US" smtClean="0"/>
              <a:pPr/>
              <a:t>2016-09-26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2178-5268-4A0C-B048-CAA1BBEE246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19D2D-C7D5-44D9-9B24-64010F757433}" type="datetime1">
              <a:rPr lang="ko-KR" altLang="en-US" smtClean="0"/>
              <a:pPr/>
              <a:t>2016-09-26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2178-5268-4A0C-B048-CAA1BBEE246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D092A-043A-40A9-9B56-45A8A55C4F92}" type="datetime1">
              <a:rPr lang="ko-KR" altLang="en-US" smtClean="0"/>
              <a:pPr/>
              <a:t>2016-09-26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C2178-5268-4A0C-B048-CAA1BBEE246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istrator\Documents\ITQ\Picture\&#46041;&#50689;&#49345;.wm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640632" y="1556792"/>
            <a:ext cx="6588643" cy="190182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Up">
              <a:avLst/>
            </a:prstTxWarp>
            <a:spAutoFit/>
          </a:bodyPr>
          <a:lstStyle/>
          <a:p>
            <a:pPr algn="ctr"/>
            <a:r>
              <a:rPr lang="en-US" altLang="ko-KR" sz="5400" b="1" cap="none" spc="0" smtClean="0">
                <a:ln w="12700">
                  <a:noFill/>
                  <a:prstDash val="solid"/>
                </a:ln>
                <a:effectLst>
                  <a:reflection blurRad="6350" stA="55000" endA="300" endPos="45500" dir="5400000" sy="-100000" algn="bl" rotWithShape="0"/>
                </a:effectLst>
                <a:latin typeface="맑은 고딕" pitchFamily="50" charset="-127"/>
                <a:ea typeface="맑은 고딕" pitchFamily="50" charset="-127"/>
              </a:rPr>
              <a:t>Highschool Entrance</a:t>
            </a:r>
            <a:endParaRPr lang="en-US" altLang="ko-KR" sz="5400" b="1" cap="none" spc="0">
              <a:ln w="12700">
                <a:noFill/>
                <a:prstDash val="solid"/>
              </a:ln>
              <a:effectLst>
                <a:reflection blurRad="6350" stA="55000" endA="300" endPos="45500" dir="5400000" sy="-100000" algn="bl" rotWithShape="0"/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6" name="그림 5" descr="로고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472" y="116632"/>
            <a:ext cx="2088232" cy="685688"/>
          </a:xfrm>
          <a:prstGeom prst="rect">
            <a:avLst/>
          </a:prstGeom>
        </p:spPr>
      </p:pic>
      <p:sp>
        <p:nvSpPr>
          <p:cNvPr id="7" name="자유형 6"/>
          <p:cNvSpPr/>
          <p:nvPr/>
        </p:nvSpPr>
        <p:spPr bwMode="auto">
          <a:xfrm>
            <a:off x="4466475" y="4005064"/>
            <a:ext cx="4680520" cy="2304256"/>
          </a:xfrm>
          <a:custGeom>
            <a:avLst/>
            <a:gdLst>
              <a:gd name="connsiteX0" fmla="*/ 0 w 9906000"/>
              <a:gd name="connsiteY0" fmla="*/ 3143248 h 3143248"/>
              <a:gd name="connsiteX1" fmla="*/ 785812 w 9906000"/>
              <a:gd name="connsiteY1" fmla="*/ 0 h 3143248"/>
              <a:gd name="connsiteX2" fmla="*/ 9906000 w 9906000"/>
              <a:gd name="connsiteY2" fmla="*/ 0 h 3143248"/>
              <a:gd name="connsiteX3" fmla="*/ 9120188 w 9906000"/>
              <a:gd name="connsiteY3" fmla="*/ 3143248 h 3143248"/>
              <a:gd name="connsiteX4" fmla="*/ 0 w 9906000"/>
              <a:gd name="connsiteY4" fmla="*/ 3143248 h 3143248"/>
              <a:gd name="connsiteX0" fmla="*/ 0 w 9906000"/>
              <a:gd name="connsiteY0" fmla="*/ 3143248 h 3143248"/>
              <a:gd name="connsiteX1" fmla="*/ 1166780 w 9906000"/>
              <a:gd name="connsiteY1" fmla="*/ 1142984 h 3143248"/>
              <a:gd name="connsiteX2" fmla="*/ 9906000 w 9906000"/>
              <a:gd name="connsiteY2" fmla="*/ 0 h 3143248"/>
              <a:gd name="connsiteX3" fmla="*/ 9120188 w 9906000"/>
              <a:gd name="connsiteY3" fmla="*/ 3143248 h 3143248"/>
              <a:gd name="connsiteX4" fmla="*/ 0 w 9906000"/>
              <a:gd name="connsiteY4" fmla="*/ 3143248 h 3143248"/>
              <a:gd name="connsiteX0" fmla="*/ 0 w 9906000"/>
              <a:gd name="connsiteY0" fmla="*/ 3143248 h 3143248"/>
              <a:gd name="connsiteX1" fmla="*/ 1166780 w 9906000"/>
              <a:gd name="connsiteY1" fmla="*/ 1142984 h 3143248"/>
              <a:gd name="connsiteX2" fmla="*/ 9906000 w 9906000"/>
              <a:gd name="connsiteY2" fmla="*/ 0 h 3143248"/>
              <a:gd name="connsiteX3" fmla="*/ 9120188 w 9906000"/>
              <a:gd name="connsiteY3" fmla="*/ 3143248 h 3143248"/>
              <a:gd name="connsiteX4" fmla="*/ 0 w 9906000"/>
              <a:gd name="connsiteY4" fmla="*/ 3143248 h 3143248"/>
              <a:gd name="connsiteX0" fmla="*/ 0 w 9929784"/>
              <a:gd name="connsiteY0" fmla="*/ 3143248 h 3143248"/>
              <a:gd name="connsiteX1" fmla="*/ 1166780 w 9929784"/>
              <a:gd name="connsiteY1" fmla="*/ 1142984 h 3143248"/>
              <a:gd name="connsiteX2" fmla="*/ 9906000 w 9929784"/>
              <a:gd name="connsiteY2" fmla="*/ 0 h 3143248"/>
              <a:gd name="connsiteX3" fmla="*/ 9929784 w 9929784"/>
              <a:gd name="connsiteY3" fmla="*/ 3143248 h 3143248"/>
              <a:gd name="connsiteX4" fmla="*/ 0 w 9929784"/>
              <a:gd name="connsiteY4" fmla="*/ 3143248 h 3143248"/>
              <a:gd name="connsiteX0" fmla="*/ 0 w 9929784"/>
              <a:gd name="connsiteY0" fmla="*/ 4143404 h 4143404"/>
              <a:gd name="connsiteX1" fmla="*/ 1166780 w 9929784"/>
              <a:gd name="connsiteY1" fmla="*/ 2143140 h 4143404"/>
              <a:gd name="connsiteX2" fmla="*/ 9906000 w 9929784"/>
              <a:gd name="connsiteY2" fmla="*/ 0 h 4143404"/>
              <a:gd name="connsiteX3" fmla="*/ 9929784 w 9929784"/>
              <a:gd name="connsiteY3" fmla="*/ 4143404 h 4143404"/>
              <a:gd name="connsiteX4" fmla="*/ 0 w 9929784"/>
              <a:gd name="connsiteY4" fmla="*/ 4143404 h 4143404"/>
              <a:gd name="connsiteX0" fmla="*/ 0 w 9929784"/>
              <a:gd name="connsiteY0" fmla="*/ 4143404 h 4143404"/>
              <a:gd name="connsiteX1" fmla="*/ 1166780 w 9929784"/>
              <a:gd name="connsiteY1" fmla="*/ 2428868 h 4143404"/>
              <a:gd name="connsiteX2" fmla="*/ 9906000 w 9929784"/>
              <a:gd name="connsiteY2" fmla="*/ 0 h 4143404"/>
              <a:gd name="connsiteX3" fmla="*/ 9929784 w 9929784"/>
              <a:gd name="connsiteY3" fmla="*/ 4143404 h 4143404"/>
              <a:gd name="connsiteX4" fmla="*/ 0 w 9929784"/>
              <a:gd name="connsiteY4" fmla="*/ 4143404 h 4143404"/>
              <a:gd name="connsiteX0" fmla="*/ 0 w 9929784"/>
              <a:gd name="connsiteY0" fmla="*/ 4143404 h 4143404"/>
              <a:gd name="connsiteX1" fmla="*/ 3392608 w 9929784"/>
              <a:gd name="connsiteY1" fmla="*/ 1959720 h 4143404"/>
              <a:gd name="connsiteX2" fmla="*/ 9906000 w 9929784"/>
              <a:gd name="connsiteY2" fmla="*/ 0 h 4143404"/>
              <a:gd name="connsiteX3" fmla="*/ 9929784 w 9929784"/>
              <a:gd name="connsiteY3" fmla="*/ 4143404 h 4143404"/>
              <a:gd name="connsiteX4" fmla="*/ 0 w 9929784"/>
              <a:gd name="connsiteY4" fmla="*/ 4143404 h 4143404"/>
              <a:gd name="connsiteX0" fmla="*/ 0 w 9929784"/>
              <a:gd name="connsiteY0" fmla="*/ 3462202 h 3462202"/>
              <a:gd name="connsiteX1" fmla="*/ 3392608 w 9929784"/>
              <a:gd name="connsiteY1" fmla="*/ 1278518 h 3462202"/>
              <a:gd name="connsiteX2" fmla="*/ 9929784 w 9929784"/>
              <a:gd name="connsiteY2" fmla="*/ 0 h 3462202"/>
              <a:gd name="connsiteX3" fmla="*/ 9929784 w 9929784"/>
              <a:gd name="connsiteY3" fmla="*/ 3462202 h 3462202"/>
              <a:gd name="connsiteX4" fmla="*/ 0 w 9929784"/>
              <a:gd name="connsiteY4" fmla="*/ 3462202 h 3462202"/>
              <a:gd name="connsiteX0" fmla="*/ 0 w 9906000"/>
              <a:gd name="connsiteY0" fmla="*/ 3462202 h 3462202"/>
              <a:gd name="connsiteX1" fmla="*/ 3368824 w 9906000"/>
              <a:gd name="connsiteY1" fmla="*/ 1278518 h 3462202"/>
              <a:gd name="connsiteX2" fmla="*/ 9906000 w 9906000"/>
              <a:gd name="connsiteY2" fmla="*/ 0 h 3462202"/>
              <a:gd name="connsiteX3" fmla="*/ 9906000 w 9906000"/>
              <a:gd name="connsiteY3" fmla="*/ 3462202 h 3462202"/>
              <a:gd name="connsiteX4" fmla="*/ 0 w 9906000"/>
              <a:gd name="connsiteY4" fmla="*/ 3462202 h 3462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0" h="3462202">
                <a:moveTo>
                  <a:pt x="0" y="3462202"/>
                </a:moveTo>
                <a:lnTo>
                  <a:pt x="3368824" y="1278518"/>
                </a:lnTo>
                <a:cubicBezTo>
                  <a:pt x="8855894" y="1685850"/>
                  <a:pt x="6992927" y="380995"/>
                  <a:pt x="9906000" y="0"/>
                </a:cubicBezTo>
                <a:lnTo>
                  <a:pt x="9906000" y="3462202"/>
                </a:lnTo>
                <a:lnTo>
                  <a:pt x="0" y="3462202"/>
                </a:lnTo>
                <a:close/>
              </a:path>
            </a:pathLst>
          </a:cu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>
            <a:softEdge rad="63500"/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" name="자유형 7"/>
          <p:cNvSpPr/>
          <p:nvPr/>
        </p:nvSpPr>
        <p:spPr bwMode="auto">
          <a:xfrm flipH="1">
            <a:off x="1136576" y="4669984"/>
            <a:ext cx="3329899" cy="1639335"/>
          </a:xfrm>
          <a:custGeom>
            <a:avLst/>
            <a:gdLst>
              <a:gd name="connsiteX0" fmla="*/ 0 w 9906000"/>
              <a:gd name="connsiteY0" fmla="*/ 3143248 h 3143248"/>
              <a:gd name="connsiteX1" fmla="*/ 785812 w 9906000"/>
              <a:gd name="connsiteY1" fmla="*/ 0 h 3143248"/>
              <a:gd name="connsiteX2" fmla="*/ 9906000 w 9906000"/>
              <a:gd name="connsiteY2" fmla="*/ 0 h 3143248"/>
              <a:gd name="connsiteX3" fmla="*/ 9120188 w 9906000"/>
              <a:gd name="connsiteY3" fmla="*/ 3143248 h 3143248"/>
              <a:gd name="connsiteX4" fmla="*/ 0 w 9906000"/>
              <a:gd name="connsiteY4" fmla="*/ 3143248 h 3143248"/>
              <a:gd name="connsiteX0" fmla="*/ 0 w 9906000"/>
              <a:gd name="connsiteY0" fmla="*/ 3143248 h 3143248"/>
              <a:gd name="connsiteX1" fmla="*/ 1166780 w 9906000"/>
              <a:gd name="connsiteY1" fmla="*/ 1142984 h 3143248"/>
              <a:gd name="connsiteX2" fmla="*/ 9906000 w 9906000"/>
              <a:gd name="connsiteY2" fmla="*/ 0 h 3143248"/>
              <a:gd name="connsiteX3" fmla="*/ 9120188 w 9906000"/>
              <a:gd name="connsiteY3" fmla="*/ 3143248 h 3143248"/>
              <a:gd name="connsiteX4" fmla="*/ 0 w 9906000"/>
              <a:gd name="connsiteY4" fmla="*/ 3143248 h 3143248"/>
              <a:gd name="connsiteX0" fmla="*/ 0 w 9906000"/>
              <a:gd name="connsiteY0" fmla="*/ 3143248 h 3143248"/>
              <a:gd name="connsiteX1" fmla="*/ 1166780 w 9906000"/>
              <a:gd name="connsiteY1" fmla="*/ 1142984 h 3143248"/>
              <a:gd name="connsiteX2" fmla="*/ 9906000 w 9906000"/>
              <a:gd name="connsiteY2" fmla="*/ 0 h 3143248"/>
              <a:gd name="connsiteX3" fmla="*/ 9120188 w 9906000"/>
              <a:gd name="connsiteY3" fmla="*/ 3143248 h 3143248"/>
              <a:gd name="connsiteX4" fmla="*/ 0 w 9906000"/>
              <a:gd name="connsiteY4" fmla="*/ 3143248 h 3143248"/>
              <a:gd name="connsiteX0" fmla="*/ 0 w 9929784"/>
              <a:gd name="connsiteY0" fmla="*/ 3143248 h 3143248"/>
              <a:gd name="connsiteX1" fmla="*/ 1166780 w 9929784"/>
              <a:gd name="connsiteY1" fmla="*/ 1142984 h 3143248"/>
              <a:gd name="connsiteX2" fmla="*/ 9906000 w 9929784"/>
              <a:gd name="connsiteY2" fmla="*/ 0 h 3143248"/>
              <a:gd name="connsiteX3" fmla="*/ 9929784 w 9929784"/>
              <a:gd name="connsiteY3" fmla="*/ 3143248 h 3143248"/>
              <a:gd name="connsiteX4" fmla="*/ 0 w 9929784"/>
              <a:gd name="connsiteY4" fmla="*/ 3143248 h 3143248"/>
              <a:gd name="connsiteX0" fmla="*/ 0 w 9929784"/>
              <a:gd name="connsiteY0" fmla="*/ 4143404 h 4143404"/>
              <a:gd name="connsiteX1" fmla="*/ 1166780 w 9929784"/>
              <a:gd name="connsiteY1" fmla="*/ 2143140 h 4143404"/>
              <a:gd name="connsiteX2" fmla="*/ 9906000 w 9929784"/>
              <a:gd name="connsiteY2" fmla="*/ 0 h 4143404"/>
              <a:gd name="connsiteX3" fmla="*/ 9929784 w 9929784"/>
              <a:gd name="connsiteY3" fmla="*/ 4143404 h 4143404"/>
              <a:gd name="connsiteX4" fmla="*/ 0 w 9929784"/>
              <a:gd name="connsiteY4" fmla="*/ 4143404 h 4143404"/>
              <a:gd name="connsiteX0" fmla="*/ 0 w 9929784"/>
              <a:gd name="connsiteY0" fmla="*/ 4143404 h 4143404"/>
              <a:gd name="connsiteX1" fmla="*/ 1166780 w 9929784"/>
              <a:gd name="connsiteY1" fmla="*/ 2428868 h 4143404"/>
              <a:gd name="connsiteX2" fmla="*/ 9906000 w 9929784"/>
              <a:gd name="connsiteY2" fmla="*/ 0 h 4143404"/>
              <a:gd name="connsiteX3" fmla="*/ 9929784 w 9929784"/>
              <a:gd name="connsiteY3" fmla="*/ 4143404 h 4143404"/>
              <a:gd name="connsiteX4" fmla="*/ 0 w 9929784"/>
              <a:gd name="connsiteY4" fmla="*/ 4143404 h 4143404"/>
              <a:gd name="connsiteX0" fmla="*/ 0 w 9929784"/>
              <a:gd name="connsiteY0" fmla="*/ 4143404 h 4143404"/>
              <a:gd name="connsiteX1" fmla="*/ 3392608 w 9929784"/>
              <a:gd name="connsiteY1" fmla="*/ 1959720 h 4143404"/>
              <a:gd name="connsiteX2" fmla="*/ 9906000 w 9929784"/>
              <a:gd name="connsiteY2" fmla="*/ 0 h 4143404"/>
              <a:gd name="connsiteX3" fmla="*/ 9929784 w 9929784"/>
              <a:gd name="connsiteY3" fmla="*/ 4143404 h 4143404"/>
              <a:gd name="connsiteX4" fmla="*/ 0 w 9929784"/>
              <a:gd name="connsiteY4" fmla="*/ 4143404 h 4143404"/>
              <a:gd name="connsiteX0" fmla="*/ 0 w 9929784"/>
              <a:gd name="connsiteY0" fmla="*/ 3462202 h 3462202"/>
              <a:gd name="connsiteX1" fmla="*/ 3392608 w 9929784"/>
              <a:gd name="connsiteY1" fmla="*/ 1278518 h 3462202"/>
              <a:gd name="connsiteX2" fmla="*/ 9929784 w 9929784"/>
              <a:gd name="connsiteY2" fmla="*/ 0 h 3462202"/>
              <a:gd name="connsiteX3" fmla="*/ 9929784 w 9929784"/>
              <a:gd name="connsiteY3" fmla="*/ 3462202 h 3462202"/>
              <a:gd name="connsiteX4" fmla="*/ 0 w 9929784"/>
              <a:gd name="connsiteY4" fmla="*/ 3462202 h 3462202"/>
              <a:gd name="connsiteX0" fmla="*/ 0 w 9906000"/>
              <a:gd name="connsiteY0" fmla="*/ 3462202 h 3462202"/>
              <a:gd name="connsiteX1" fmla="*/ 3368824 w 9906000"/>
              <a:gd name="connsiteY1" fmla="*/ 1278518 h 3462202"/>
              <a:gd name="connsiteX2" fmla="*/ 9906000 w 9906000"/>
              <a:gd name="connsiteY2" fmla="*/ 0 h 3462202"/>
              <a:gd name="connsiteX3" fmla="*/ 9906000 w 9906000"/>
              <a:gd name="connsiteY3" fmla="*/ 3462202 h 3462202"/>
              <a:gd name="connsiteX4" fmla="*/ 0 w 9906000"/>
              <a:gd name="connsiteY4" fmla="*/ 3462202 h 3462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0" h="3462202">
                <a:moveTo>
                  <a:pt x="0" y="3462202"/>
                </a:moveTo>
                <a:lnTo>
                  <a:pt x="3368824" y="1278518"/>
                </a:lnTo>
                <a:cubicBezTo>
                  <a:pt x="8855894" y="1685850"/>
                  <a:pt x="6992927" y="380995"/>
                  <a:pt x="9906000" y="0"/>
                </a:cubicBezTo>
                <a:lnTo>
                  <a:pt x="9906000" y="3462202"/>
                </a:lnTo>
                <a:lnTo>
                  <a:pt x="0" y="3462202"/>
                </a:lnTo>
                <a:close/>
              </a:path>
            </a:pathLst>
          </a:cu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>
            <a:softEdge rad="63500"/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목</a:t>
            </a:r>
            <a:r>
              <a:rPr lang="ko-KR" altLang="en-US"/>
              <a:t>차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2178-5268-4A0C-B048-CAA1BBEE2467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5" name="오각형 4"/>
          <p:cNvSpPr/>
          <p:nvPr/>
        </p:nvSpPr>
        <p:spPr>
          <a:xfrm>
            <a:off x="1640632" y="1700808"/>
            <a:ext cx="5688632" cy="648072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고교다양화의 개요</a:t>
            </a:r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" name="오각형 6"/>
          <p:cNvSpPr/>
          <p:nvPr/>
        </p:nvSpPr>
        <p:spPr>
          <a:xfrm>
            <a:off x="1640632" y="2780928"/>
            <a:ext cx="5688632" cy="648072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고등학교 유형별 특징</a:t>
            </a:r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9" name="오각형 8"/>
          <p:cNvSpPr/>
          <p:nvPr/>
        </p:nvSpPr>
        <p:spPr>
          <a:xfrm>
            <a:off x="1640632" y="3933056"/>
            <a:ext cx="5688632" cy="648072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자기주도 학습전형 시행 학교 현황</a:t>
            </a:r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1" name="오각형 10"/>
          <p:cNvSpPr/>
          <p:nvPr/>
        </p:nvSpPr>
        <p:spPr>
          <a:xfrm>
            <a:off x="1640632" y="5157192"/>
            <a:ext cx="5688632" cy="648072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  <a:hlinkClick r:id="rId2" action="ppaction://hlinksldjump"/>
              </a:rPr>
              <a:t>고교입학전형 시기에 따른 분류</a:t>
            </a:r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13" name="그림 12" descr="그림4.JPG"/>
          <p:cNvPicPr>
            <a:picLocks noChangeAspect="1"/>
          </p:cNvPicPr>
          <p:nvPr/>
        </p:nvPicPr>
        <p:blipFill>
          <a:blip r:embed="rId3" cstate="print"/>
          <a:srcRect l="53436" t="30210" r="3610" b="34168"/>
          <a:stretch>
            <a:fillRect/>
          </a:stretch>
        </p:blipFill>
        <p:spPr>
          <a:xfrm>
            <a:off x="7473280" y="1700808"/>
            <a:ext cx="1800200" cy="1944216"/>
          </a:xfrm>
          <a:prstGeom prst="rect">
            <a:avLst/>
          </a:prstGeom>
        </p:spPr>
      </p:pic>
      <p:sp>
        <p:nvSpPr>
          <p:cNvPr id="3" name="순서도: 화면 표시 2"/>
          <p:cNvSpPr/>
          <p:nvPr/>
        </p:nvSpPr>
        <p:spPr>
          <a:xfrm rot="20760000">
            <a:off x="983965" y="1597089"/>
            <a:ext cx="1008000" cy="648000"/>
          </a:xfrm>
          <a:prstGeom prst="flowChartDisplay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4" name="순서도: 화면 표시 13"/>
          <p:cNvSpPr/>
          <p:nvPr/>
        </p:nvSpPr>
        <p:spPr>
          <a:xfrm rot="20760000">
            <a:off x="983965" y="2677210"/>
            <a:ext cx="1008000" cy="648000"/>
          </a:xfrm>
          <a:prstGeom prst="flowChartDisplay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5" name="순서도: 화면 표시 14"/>
          <p:cNvSpPr/>
          <p:nvPr/>
        </p:nvSpPr>
        <p:spPr>
          <a:xfrm rot="20760000">
            <a:off x="983965" y="3829337"/>
            <a:ext cx="1008000" cy="648000"/>
          </a:xfrm>
          <a:prstGeom prst="flowChartDisplay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6" name="순서도: 화면 표시 15"/>
          <p:cNvSpPr/>
          <p:nvPr/>
        </p:nvSpPr>
        <p:spPr>
          <a:xfrm rot="20760000">
            <a:off x="983964" y="5053473"/>
            <a:ext cx="1008000" cy="648000"/>
          </a:xfrm>
          <a:prstGeom prst="flowChartDisplay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07467" y="1700808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1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07467" y="2770377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2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07467" y="3933056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3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07467" y="5157192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4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고교다양화의 개요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5300" y="1340768"/>
            <a:ext cx="8274124" cy="211683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en-US" altLang="ko-KR" sz="2400" b="1" smtClean="0">
                <a:latin typeface="굴림" pitchFamily="50" charset="-127"/>
                <a:ea typeface="굴림" pitchFamily="50" charset="-127"/>
              </a:rPr>
              <a:t>The Various Highschool Foundation Policy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2000" smtClean="0">
                <a:latin typeface="굴림" pitchFamily="50" charset="-127"/>
                <a:ea typeface="굴림" pitchFamily="50" charset="-127"/>
              </a:rPr>
              <a:t>The various highschool foundation policy of the new Korean government is the policy to guarantee the student’s right to learn and the parents’ right to choice the school</a:t>
            </a:r>
            <a:endParaRPr lang="ko-KR" altLang="en-US" sz="20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2178-5268-4A0C-B048-CAA1BBEE2467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495300" y="3439391"/>
            <a:ext cx="7121996" cy="25818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u"/>
              <a:tabLst/>
              <a:defRPr/>
            </a:pPr>
            <a:r>
              <a:rPr lang="ko-KR" altLang="en-US" sz="2400" b="1" smtClean="0">
                <a:latin typeface="굴림" pitchFamily="50" charset="-127"/>
                <a:ea typeface="굴림" pitchFamily="50" charset="-127"/>
              </a:rPr>
              <a:t>고교다양화란</a:t>
            </a:r>
            <a:r>
              <a:rPr lang="en-US" altLang="ko-KR" sz="2400" b="1" smtClean="0">
                <a:latin typeface="굴림" pitchFamily="50" charset="-127"/>
                <a:ea typeface="굴림" pitchFamily="50" charset="-127"/>
              </a:rPr>
              <a:t>?</a:t>
            </a:r>
            <a:endParaRPr kumimoji="0" lang="en-US" altLang="ko-KR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다양하고 좋은 학교를 만들어 학생</a:t>
            </a:r>
            <a:r>
              <a:rPr kumimoji="0" lang="en-US" altLang="ko-K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, </a:t>
            </a: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학부모 등 수요자의 선택권을 확대하고</a:t>
            </a:r>
            <a:r>
              <a:rPr kumimoji="0" lang="en-US" altLang="ko-K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, </a:t>
            </a: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학교가 학생들의 다양한 적성과 능력에 맞는 교육과정을 제공함으로써 글로벌 시대가 요구하는 창의적인 인재를 육성하기 위한 교육시스템</a:t>
            </a:r>
          </a:p>
        </p:txBody>
      </p:sp>
      <p:pic>
        <p:nvPicPr>
          <p:cNvPr id="6" name="동영상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689304" y="4293096"/>
            <a:ext cx="19812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75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고등학교 유형별 특징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2178-5268-4A0C-B048-CAA1BBEE2467}" type="slidenum">
              <a:rPr lang="ko-KR" altLang="en-US" smtClean="0"/>
              <a:pPr/>
              <a:t>4</a:t>
            </a:fld>
            <a:endParaRPr lang="ko-KR" altLang="en-US"/>
          </a:p>
        </p:txBody>
      </p:sp>
      <p:sp>
        <p:nvSpPr>
          <p:cNvPr id="6" name="포인트가 6개인 별 5"/>
          <p:cNvSpPr/>
          <p:nvPr/>
        </p:nvSpPr>
        <p:spPr>
          <a:xfrm>
            <a:off x="2410718" y="1412776"/>
            <a:ext cx="1750194" cy="720080"/>
          </a:xfrm>
          <a:prstGeom prst="star6">
            <a:avLst>
              <a:gd name="adj" fmla="val 30311"/>
              <a:gd name="hf" fmla="val 115470"/>
            </a:avLst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2000672" y="1656854"/>
            <a:ext cx="2592288" cy="640071"/>
          </a:xfrm>
          <a:prstGeom prst="roundRect">
            <a:avLst>
              <a:gd name="adj" fmla="val 50000"/>
            </a:avLst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일반</a:t>
            </a:r>
            <a:endParaRPr lang="en-US" altLang="ko-KR" smtClean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공</a:t>
            </a:r>
            <a:r>
              <a:rPr lang="en-US" altLang="ko-KR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,</a:t>
            </a:r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사립고</a:t>
            </a:r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" name="포인트가 6개인 별 7"/>
          <p:cNvSpPr/>
          <p:nvPr/>
        </p:nvSpPr>
        <p:spPr>
          <a:xfrm>
            <a:off x="4953000" y="1412776"/>
            <a:ext cx="1750194" cy="720080"/>
          </a:xfrm>
          <a:prstGeom prst="star6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4592960" y="1656854"/>
            <a:ext cx="2448272" cy="640071"/>
          </a:xfrm>
          <a:prstGeom prst="roundRect">
            <a:avLst>
              <a:gd name="adj" fmla="val 50000"/>
            </a:avLst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자율형</a:t>
            </a:r>
            <a:endParaRPr lang="en-US" altLang="ko-KR" smtClean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사립</a:t>
            </a:r>
            <a:r>
              <a: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고</a:t>
            </a:r>
          </a:p>
        </p:txBody>
      </p:sp>
      <p:sp>
        <p:nvSpPr>
          <p:cNvPr id="10" name="포인트가 6개인 별 9"/>
          <p:cNvSpPr/>
          <p:nvPr/>
        </p:nvSpPr>
        <p:spPr>
          <a:xfrm>
            <a:off x="7329264" y="1412776"/>
            <a:ext cx="1750194" cy="720080"/>
          </a:xfrm>
          <a:prstGeom prst="star6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7041232" y="1656854"/>
            <a:ext cx="2304256" cy="640071"/>
          </a:xfrm>
          <a:prstGeom prst="roundRect">
            <a:avLst>
              <a:gd name="adj" fmla="val 50000"/>
            </a:avLst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자율형</a:t>
            </a:r>
            <a:endParaRPr lang="en-US" altLang="ko-KR" smtClean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공립고</a:t>
            </a:r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2" name="왼쪽 화살표 11"/>
          <p:cNvSpPr/>
          <p:nvPr/>
        </p:nvSpPr>
        <p:spPr>
          <a:xfrm>
            <a:off x="580565" y="2130137"/>
            <a:ext cx="1512168" cy="814860"/>
          </a:xfrm>
          <a:prstGeom prst="leftArrow">
            <a:avLst>
              <a:gd name="adj1" fmla="val 62025"/>
              <a:gd name="adj2" fmla="val 50000"/>
            </a:avLst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현황</a:t>
            </a:r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3" name="왼쪽 화살표 12"/>
          <p:cNvSpPr/>
          <p:nvPr/>
        </p:nvSpPr>
        <p:spPr>
          <a:xfrm>
            <a:off x="580565" y="3212976"/>
            <a:ext cx="1512168" cy="814860"/>
          </a:xfrm>
          <a:prstGeom prst="leftArrow">
            <a:avLst>
              <a:gd name="adj1" fmla="val 62025"/>
              <a:gd name="adj2" fmla="val 50000"/>
            </a:avLst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학생선발</a:t>
            </a:r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4" name="왼쪽 화살표 13"/>
          <p:cNvSpPr/>
          <p:nvPr/>
        </p:nvSpPr>
        <p:spPr>
          <a:xfrm>
            <a:off x="580565" y="4797152"/>
            <a:ext cx="1512168" cy="814860"/>
          </a:xfrm>
          <a:prstGeom prst="leftArrow">
            <a:avLst>
              <a:gd name="adj1" fmla="val 62025"/>
              <a:gd name="adj2" fmla="val 50000"/>
            </a:avLst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교육과정</a:t>
            </a:r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2000672" y="2276873"/>
          <a:ext cx="7338020" cy="3684383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585492"/>
                <a:gridCol w="2448272"/>
                <a:gridCol w="2304256"/>
              </a:tblGrid>
              <a:tr h="4971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>
                          <a:latin typeface="굴림" pitchFamily="50" charset="-127"/>
                          <a:ea typeface="굴림" pitchFamily="50" charset="-127"/>
                        </a:rPr>
                        <a:t>1,299</a:t>
                      </a:r>
                      <a:r>
                        <a:rPr lang="ko-KR" altLang="en-US" smtClean="0">
                          <a:latin typeface="굴림" pitchFamily="50" charset="-127"/>
                          <a:ea typeface="굴림" pitchFamily="50" charset="-127"/>
                        </a:rPr>
                        <a:t>개교</a:t>
                      </a:r>
                      <a:endParaRPr lang="ko-KR" altLang="en-US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>
                          <a:latin typeface="굴림" pitchFamily="50" charset="-127"/>
                          <a:ea typeface="굴림" pitchFamily="50" charset="-127"/>
                        </a:rPr>
                        <a:t>51</a:t>
                      </a:r>
                      <a:r>
                        <a:rPr lang="ko-KR" altLang="en-US" smtClean="0">
                          <a:latin typeface="굴림" pitchFamily="50" charset="-127"/>
                          <a:ea typeface="굴림" pitchFamily="50" charset="-127"/>
                        </a:rPr>
                        <a:t>개교</a:t>
                      </a:r>
                      <a:endParaRPr lang="ko-KR" altLang="en-US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>
                          <a:latin typeface="굴림" pitchFamily="50" charset="-127"/>
                          <a:ea typeface="굴림" pitchFamily="50" charset="-127"/>
                        </a:rPr>
                        <a:t>97</a:t>
                      </a:r>
                      <a:r>
                        <a:rPr lang="ko-KR" altLang="en-US" smtClean="0">
                          <a:latin typeface="굴림" pitchFamily="50" charset="-127"/>
                          <a:ea typeface="굴림" pitchFamily="50" charset="-127"/>
                        </a:rPr>
                        <a:t>개교</a:t>
                      </a:r>
                      <a:endParaRPr lang="ko-KR" altLang="en-US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  <a:tr h="159361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굴림" pitchFamily="50" charset="-127"/>
                          <a:ea typeface="굴림" pitchFamily="50" charset="-127"/>
                        </a:rPr>
                        <a:t>평준화 지역</a:t>
                      </a:r>
                      <a:r>
                        <a:rPr lang="ko-KR" altLang="en-US" baseline="0" smtClean="0"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lang="en-US" altLang="ko-KR" baseline="0" smtClean="0"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algn="ctr" latinLnBrk="1"/>
                      <a:r>
                        <a:rPr lang="en-US" altLang="ko-KR" baseline="0" smtClean="0">
                          <a:latin typeface="굴림" pitchFamily="50" charset="-127"/>
                          <a:ea typeface="굴림" pitchFamily="50" charset="-127"/>
                        </a:rPr>
                        <a:t>: </a:t>
                      </a:r>
                      <a:r>
                        <a:rPr lang="ko-KR" altLang="en-US" baseline="0" smtClean="0">
                          <a:latin typeface="굴림" pitchFamily="50" charset="-127"/>
                          <a:ea typeface="굴림" pitchFamily="50" charset="-127"/>
                        </a:rPr>
                        <a:t>추첨</a:t>
                      </a:r>
                      <a:r>
                        <a:rPr lang="en-US" altLang="ko-KR" baseline="0" smtClean="0"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lang="ko-KR" altLang="en-US" baseline="0" smtClean="0">
                          <a:latin typeface="굴림" pitchFamily="50" charset="-127"/>
                          <a:ea typeface="굴림" pitchFamily="50" charset="-127"/>
                        </a:rPr>
                        <a:t>배정 </a:t>
                      </a:r>
                      <a:endParaRPr lang="en-US" altLang="ko-KR" baseline="0" smtClean="0"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algn="ctr" latinLnBrk="1"/>
                      <a:r>
                        <a:rPr lang="ko-KR" altLang="en-US" baseline="0" smtClean="0">
                          <a:latin typeface="굴림" pitchFamily="50" charset="-127"/>
                          <a:ea typeface="굴림" pitchFamily="50" charset="-127"/>
                        </a:rPr>
                        <a:t>비평준화지역 </a:t>
                      </a:r>
                      <a:endParaRPr lang="en-US" altLang="ko-KR" baseline="0" smtClean="0"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algn="ctr" latinLnBrk="1"/>
                      <a:r>
                        <a:rPr lang="en-US" altLang="ko-KR" baseline="0" smtClean="0">
                          <a:latin typeface="굴림" pitchFamily="50" charset="-127"/>
                          <a:ea typeface="굴림" pitchFamily="50" charset="-127"/>
                        </a:rPr>
                        <a:t>: </a:t>
                      </a:r>
                      <a:r>
                        <a:rPr lang="ko-KR" altLang="en-US" baseline="0" smtClean="0">
                          <a:latin typeface="굴림" pitchFamily="50" charset="-127"/>
                          <a:ea typeface="굴림" pitchFamily="50" charset="-127"/>
                        </a:rPr>
                        <a:t>내신</a:t>
                      </a:r>
                      <a:r>
                        <a:rPr lang="en-US" altLang="ko-KR" baseline="0" smtClean="0">
                          <a:latin typeface="굴림" pitchFamily="50" charset="-127"/>
                          <a:ea typeface="굴림" pitchFamily="50" charset="-127"/>
                        </a:rPr>
                        <a:t>+</a:t>
                      </a:r>
                      <a:r>
                        <a:rPr lang="ko-KR" altLang="en-US" baseline="0" smtClean="0">
                          <a:latin typeface="굴림" pitchFamily="50" charset="-127"/>
                          <a:ea typeface="굴림" pitchFamily="50" charset="-127"/>
                        </a:rPr>
                        <a:t>선발고사</a:t>
                      </a:r>
                      <a:endParaRPr lang="en-US" altLang="ko-KR" smtClean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굴림" pitchFamily="50" charset="-127"/>
                          <a:ea typeface="굴림" pitchFamily="50" charset="-127"/>
                        </a:rPr>
                        <a:t>자기주도 학습전형</a:t>
                      </a:r>
                      <a:endParaRPr lang="en-US" altLang="ko-KR" smtClean="0"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algn="ctr" latinLnBrk="1"/>
                      <a:r>
                        <a:rPr lang="en-US" altLang="ko-KR" smtClean="0"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lang="ko-KR" altLang="en-US" smtClean="0">
                          <a:latin typeface="굴림" pitchFamily="50" charset="-127"/>
                          <a:ea typeface="굴림" pitchFamily="50" charset="-127"/>
                        </a:rPr>
                        <a:t>필기고사 금지</a:t>
                      </a:r>
                      <a:r>
                        <a:rPr lang="en-US" altLang="ko-KR" smtClean="0"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  <a:p>
                      <a:pPr algn="ctr" latinLnBrk="1"/>
                      <a:r>
                        <a:rPr lang="ko-KR" altLang="en-US" smtClean="0">
                          <a:latin typeface="굴림" pitchFamily="50" charset="-127"/>
                          <a:ea typeface="굴림" pitchFamily="50" charset="-127"/>
                        </a:rPr>
                        <a:t>일부 학교</a:t>
                      </a:r>
                      <a:endParaRPr lang="en-US" altLang="ko-KR" smtClean="0"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algn="ctr" latinLnBrk="1"/>
                      <a:r>
                        <a:rPr lang="en-US" altLang="ko-KR" smtClean="0"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lang="ko-KR" altLang="en-US" smtClean="0">
                          <a:latin typeface="굴림" pitchFamily="50" charset="-127"/>
                          <a:ea typeface="굴림" pitchFamily="50" charset="-127"/>
                        </a:rPr>
                        <a:t>내신성적 반영</a:t>
                      </a:r>
                      <a:r>
                        <a:rPr lang="en-US" altLang="ko-KR" smtClean="0"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endParaRPr lang="ko-KR" altLang="en-US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굴림" pitchFamily="50" charset="-127"/>
                          <a:ea typeface="굴림" pitchFamily="50" charset="-127"/>
                        </a:rPr>
                        <a:t>평준화 지역 </a:t>
                      </a:r>
                      <a:endParaRPr lang="en-US" altLang="ko-KR" smtClean="0"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algn="ctr" latinLnBrk="1"/>
                      <a:r>
                        <a:rPr lang="en-US" altLang="ko-KR" smtClean="0">
                          <a:latin typeface="굴림" pitchFamily="50" charset="-127"/>
                          <a:ea typeface="굴림" pitchFamily="50" charset="-127"/>
                        </a:rPr>
                        <a:t>: </a:t>
                      </a:r>
                      <a:r>
                        <a:rPr lang="ko-KR" altLang="en-US" smtClean="0">
                          <a:latin typeface="굴림" pitchFamily="50" charset="-127"/>
                          <a:ea typeface="굴림" pitchFamily="50" charset="-127"/>
                        </a:rPr>
                        <a:t>선지원 후추첨</a:t>
                      </a:r>
                      <a:endParaRPr lang="en-US" altLang="ko-KR" smtClean="0"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algn="ctr" latinLnBrk="1"/>
                      <a:r>
                        <a:rPr lang="ko-KR" altLang="en-US" smtClean="0">
                          <a:latin typeface="굴림" pitchFamily="50" charset="-127"/>
                          <a:ea typeface="굴림" pitchFamily="50" charset="-127"/>
                        </a:rPr>
                        <a:t>비평준화 지역 </a:t>
                      </a:r>
                      <a:endParaRPr lang="en-US" altLang="ko-KR" smtClean="0"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algn="ctr" latinLnBrk="1"/>
                      <a:r>
                        <a:rPr lang="en-US" altLang="ko-KR" smtClean="0">
                          <a:latin typeface="굴림" pitchFamily="50" charset="-127"/>
                          <a:ea typeface="굴림" pitchFamily="50" charset="-127"/>
                        </a:rPr>
                        <a:t>: </a:t>
                      </a:r>
                      <a:r>
                        <a:rPr lang="ko-KR" altLang="en-US" smtClean="0">
                          <a:latin typeface="굴림" pitchFamily="50" charset="-127"/>
                          <a:ea typeface="굴림" pitchFamily="50" charset="-127"/>
                        </a:rPr>
                        <a:t>학교자율</a:t>
                      </a:r>
                      <a:endParaRPr lang="ko-KR" altLang="en-US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  <a:tr h="159361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굴림" pitchFamily="50" charset="-127"/>
                          <a:ea typeface="굴림" pitchFamily="50" charset="-127"/>
                        </a:rPr>
                        <a:t>초중등교육법 준수</a:t>
                      </a:r>
                      <a:endParaRPr lang="ko-KR" altLang="en-US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굴림" pitchFamily="50" charset="-127"/>
                          <a:ea typeface="굴림" pitchFamily="50" charset="-127"/>
                        </a:rPr>
                        <a:t>필수 이수 단위</a:t>
                      </a:r>
                      <a:endParaRPr lang="en-US" altLang="ko-KR" smtClean="0"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algn="ctr" latinLnBrk="1"/>
                      <a:r>
                        <a:rPr lang="en-US" altLang="ko-KR" smtClean="0">
                          <a:latin typeface="굴림" pitchFamily="50" charset="-127"/>
                          <a:ea typeface="굴림" pitchFamily="50" charset="-127"/>
                        </a:rPr>
                        <a:t>(58</a:t>
                      </a:r>
                      <a:r>
                        <a:rPr lang="ko-KR" altLang="en-US" smtClean="0">
                          <a:latin typeface="굴림" pitchFamily="50" charset="-127"/>
                          <a:ea typeface="굴림" pitchFamily="50" charset="-127"/>
                        </a:rPr>
                        <a:t>단위 이상</a:t>
                      </a:r>
                      <a:r>
                        <a:rPr lang="en-US" altLang="ko-KR" smtClean="0"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  <a:p>
                      <a:pPr algn="ctr" latinLnBrk="1"/>
                      <a:r>
                        <a:rPr lang="ko-KR" altLang="en-US" smtClean="0">
                          <a:latin typeface="굴림" pitchFamily="50" charset="-127"/>
                          <a:ea typeface="굴림" pitchFamily="50" charset="-127"/>
                        </a:rPr>
                        <a:t>교과군별 이수 단위</a:t>
                      </a:r>
                      <a:r>
                        <a:rPr lang="ko-KR" altLang="en-US" baseline="0" smtClean="0">
                          <a:latin typeface="굴림" pitchFamily="50" charset="-127"/>
                          <a:ea typeface="굴림" pitchFamily="50" charset="-127"/>
                        </a:rPr>
                        <a:t> 준수 의무 없음</a:t>
                      </a:r>
                      <a:endParaRPr lang="en-US" altLang="ko-KR" smtClean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굴림" pitchFamily="50" charset="-127"/>
                          <a:ea typeface="굴림" pitchFamily="50" charset="-127"/>
                        </a:rPr>
                        <a:t>필수 이수 단위 </a:t>
                      </a:r>
                      <a:endParaRPr lang="en-US" altLang="ko-KR" smtClean="0"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algn="ctr" latinLnBrk="1"/>
                      <a:r>
                        <a:rPr lang="en-US" altLang="ko-KR" smtClean="0">
                          <a:latin typeface="굴림" pitchFamily="50" charset="-127"/>
                          <a:ea typeface="굴림" pitchFamily="50" charset="-127"/>
                        </a:rPr>
                        <a:t>: 72</a:t>
                      </a:r>
                      <a:r>
                        <a:rPr lang="ko-KR" altLang="en-US" smtClean="0">
                          <a:latin typeface="굴림" pitchFamily="50" charset="-127"/>
                          <a:ea typeface="굴림" pitchFamily="50" charset="-127"/>
                        </a:rPr>
                        <a:t>단위 이상</a:t>
                      </a:r>
                      <a:endParaRPr lang="en-US" altLang="ko-KR" smtClean="0"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algn="ctr" latinLnBrk="1"/>
                      <a:r>
                        <a:rPr lang="ko-KR" altLang="en-US" smtClean="0">
                          <a:latin typeface="굴림" pitchFamily="50" charset="-127"/>
                          <a:ea typeface="굴림" pitchFamily="50" charset="-127"/>
                        </a:rPr>
                        <a:t>교과군별 이수 단위의 </a:t>
                      </a:r>
                      <a:r>
                        <a:rPr lang="en-US" altLang="ko-KR" smtClean="0">
                          <a:latin typeface="굴림" pitchFamily="50" charset="-127"/>
                          <a:ea typeface="굴림" pitchFamily="50" charset="-127"/>
                        </a:rPr>
                        <a:t>50% </a:t>
                      </a:r>
                      <a:r>
                        <a:rPr lang="ko-KR" altLang="en-US" smtClean="0">
                          <a:latin typeface="굴림" pitchFamily="50" charset="-127"/>
                          <a:ea typeface="굴림" pitchFamily="50" charset="-127"/>
                        </a:rPr>
                        <a:t>증감 운영</a:t>
                      </a:r>
                      <a:endParaRPr lang="ko-KR" altLang="en-US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자기주도 학습전형 시행 학교 현황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2178-5268-4A0C-B048-CAA1BBEE2467}" type="slidenum">
              <a:rPr lang="ko-KR" altLang="en-US" smtClean="0"/>
              <a:pPr/>
              <a:t>5</a:t>
            </a:fld>
            <a:endParaRPr lang="ko-KR" altLang="en-US"/>
          </a:p>
        </p:txBody>
      </p:sp>
      <p:graphicFrame>
        <p:nvGraphicFramePr>
          <p:cNvPr id="5" name="차트 4"/>
          <p:cNvGraphicFramePr/>
          <p:nvPr/>
        </p:nvGraphicFramePr>
        <p:xfrm>
          <a:off x="272480" y="1484784"/>
          <a:ext cx="9217024" cy="4402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고교입학전형 시기에 따른 분류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2178-5268-4A0C-B048-CAA1BBEE2467}" type="slidenum">
              <a:rPr lang="ko-KR" altLang="en-US" smtClean="0"/>
              <a:pPr/>
              <a:t>6</a:t>
            </a:fld>
            <a:endParaRPr lang="ko-KR" altLang="en-US"/>
          </a:p>
        </p:txBody>
      </p:sp>
      <p:grpSp>
        <p:nvGrpSpPr>
          <p:cNvPr id="30" name="그룹 29"/>
          <p:cNvGrpSpPr/>
          <p:nvPr/>
        </p:nvGrpSpPr>
        <p:grpSpPr>
          <a:xfrm>
            <a:off x="168570" y="1340768"/>
            <a:ext cx="4640414" cy="4752528"/>
            <a:chOff x="168570" y="1340768"/>
            <a:chExt cx="4640414" cy="4752528"/>
          </a:xfrm>
        </p:grpSpPr>
        <p:sp>
          <p:nvSpPr>
            <p:cNvPr id="6" name="배지 5"/>
            <p:cNvSpPr/>
            <p:nvPr/>
          </p:nvSpPr>
          <p:spPr>
            <a:xfrm>
              <a:off x="272480" y="1700808"/>
              <a:ext cx="4536504" cy="4392488"/>
            </a:xfrm>
            <a:prstGeom prst="plaque">
              <a:avLst>
                <a:gd name="adj" fmla="val 9334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5" name="위쪽 리본 4"/>
            <p:cNvSpPr/>
            <p:nvPr/>
          </p:nvSpPr>
          <p:spPr>
            <a:xfrm>
              <a:off x="2576736" y="1340768"/>
              <a:ext cx="2232248" cy="504056"/>
            </a:xfrm>
            <a:prstGeom prst="ribbon2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전기학교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graphicFrame>
          <p:nvGraphicFramePr>
            <p:cNvPr id="8" name="다이어그램 7"/>
            <p:cNvGraphicFramePr/>
            <p:nvPr/>
          </p:nvGraphicFramePr>
          <p:xfrm>
            <a:off x="168570" y="1968787"/>
            <a:ext cx="4568406" cy="225230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aphicFrame>
          <p:nvGraphicFramePr>
            <p:cNvPr id="9" name="다이어그램 8"/>
            <p:cNvGraphicFramePr/>
            <p:nvPr/>
          </p:nvGraphicFramePr>
          <p:xfrm>
            <a:off x="2216696" y="3789040"/>
            <a:ext cx="2592288" cy="216024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sp>
          <p:nvSpPr>
            <p:cNvPr id="10" name="모서리가 둥근 직사각형 9"/>
            <p:cNvSpPr/>
            <p:nvPr/>
          </p:nvSpPr>
          <p:spPr>
            <a:xfrm>
              <a:off x="344488" y="3861048"/>
              <a:ext cx="1440160" cy="432048"/>
            </a:xfrm>
            <a:prstGeom prst="round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마이스터고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1" name="가로로 말린 두루마리 모양 10"/>
            <p:cNvSpPr/>
            <p:nvPr/>
          </p:nvSpPr>
          <p:spPr>
            <a:xfrm>
              <a:off x="704528" y="4797152"/>
              <a:ext cx="1872208" cy="576064"/>
            </a:xfrm>
            <a:prstGeom prst="horizontalScroll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특성화고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2" name="가로로 말린 두루마리 모양 11"/>
            <p:cNvSpPr/>
            <p:nvPr/>
          </p:nvSpPr>
          <p:spPr>
            <a:xfrm>
              <a:off x="1496616" y="5445224"/>
              <a:ext cx="1872208" cy="576064"/>
            </a:xfrm>
            <a:prstGeom prst="horizontalScroll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자립형 사립고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cxnSp>
          <p:nvCxnSpPr>
            <p:cNvPr id="32" name="Shape 31"/>
            <p:cNvCxnSpPr>
              <a:stCxn id="11" idx="1"/>
              <a:endCxn id="10" idx="2"/>
            </p:cNvCxnSpPr>
            <p:nvPr/>
          </p:nvCxnSpPr>
          <p:spPr>
            <a:xfrm rot="10800000" flipH="1">
              <a:off x="704528" y="4293096"/>
              <a:ext cx="360040" cy="792088"/>
            </a:xfrm>
            <a:prstGeom prst="bentConnector4">
              <a:avLst>
                <a:gd name="adj1" fmla="val -63493"/>
                <a:gd name="adj2" fmla="val 68182"/>
              </a:avLst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그룹 30"/>
          <p:cNvGrpSpPr/>
          <p:nvPr/>
        </p:nvGrpSpPr>
        <p:grpSpPr>
          <a:xfrm>
            <a:off x="5159362" y="1340768"/>
            <a:ext cx="4546166" cy="4752528"/>
            <a:chOff x="5159362" y="1340768"/>
            <a:chExt cx="4546166" cy="4752528"/>
          </a:xfrm>
        </p:grpSpPr>
        <p:sp>
          <p:nvSpPr>
            <p:cNvPr id="7" name="배지 6"/>
            <p:cNvSpPr/>
            <p:nvPr/>
          </p:nvSpPr>
          <p:spPr>
            <a:xfrm>
              <a:off x="5169024" y="1772816"/>
              <a:ext cx="4536504" cy="4320480"/>
            </a:xfrm>
            <a:prstGeom prst="plaque">
              <a:avLst>
                <a:gd name="adj" fmla="val 9334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6" name="위쪽 리본 35"/>
            <p:cNvSpPr/>
            <p:nvPr/>
          </p:nvSpPr>
          <p:spPr>
            <a:xfrm>
              <a:off x="5159362" y="1340768"/>
              <a:ext cx="2232248" cy="504056"/>
            </a:xfrm>
            <a:prstGeom prst="ribbon2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후기학교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7" name="직사각형 36"/>
            <p:cNvSpPr/>
            <p:nvPr/>
          </p:nvSpPr>
          <p:spPr>
            <a:xfrm>
              <a:off x="5313040" y="2204864"/>
              <a:ext cx="1944216" cy="136815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8" name="타원 37"/>
            <p:cNvSpPr/>
            <p:nvPr/>
          </p:nvSpPr>
          <p:spPr>
            <a:xfrm>
              <a:off x="5363537" y="2265752"/>
              <a:ext cx="1080120" cy="864096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전국</a:t>
              </a:r>
              <a:endParaRPr lang="en-US" altLang="ko-KR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단위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9" name="타원 38"/>
            <p:cNvSpPr/>
            <p:nvPr/>
          </p:nvSpPr>
          <p:spPr>
            <a:xfrm>
              <a:off x="6105128" y="2636912"/>
              <a:ext cx="1080120" cy="864096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자율</a:t>
              </a:r>
              <a:endParaRPr lang="en-US" altLang="ko-KR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학교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0" name="오른쪽 화살표 39"/>
            <p:cNvSpPr/>
            <p:nvPr/>
          </p:nvSpPr>
          <p:spPr>
            <a:xfrm>
              <a:off x="7329264" y="2564904"/>
              <a:ext cx="504056" cy="504056"/>
            </a:xfrm>
            <a:prstGeom prst="rightArrow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1" name="모서리가 둥근 사각형 설명선 40"/>
            <p:cNvSpPr/>
            <p:nvPr/>
          </p:nvSpPr>
          <p:spPr>
            <a:xfrm>
              <a:off x="7833320" y="2204864"/>
              <a:ext cx="720080" cy="432048"/>
            </a:xfrm>
            <a:prstGeom prst="wedgeRoundRectCallout">
              <a:avLst>
                <a:gd name="adj1" fmla="val 28230"/>
                <a:gd name="adj2" fmla="val 84145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예술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2" name="모서리가 둥근 사각형 설명선 41"/>
            <p:cNvSpPr/>
            <p:nvPr/>
          </p:nvSpPr>
          <p:spPr>
            <a:xfrm flipH="1">
              <a:off x="8686296" y="2204864"/>
              <a:ext cx="720080" cy="432048"/>
            </a:xfrm>
            <a:prstGeom prst="wedgeRoundRectCallout">
              <a:avLst>
                <a:gd name="adj1" fmla="val 28230"/>
                <a:gd name="adj2" fmla="val 84145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체육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3" name="포인트가 7개인 별 42"/>
            <p:cNvSpPr/>
            <p:nvPr/>
          </p:nvSpPr>
          <p:spPr>
            <a:xfrm>
              <a:off x="5313040" y="3861048"/>
              <a:ext cx="1296144" cy="1800200"/>
            </a:xfrm>
            <a:prstGeom prst="star7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일</a:t>
              </a:r>
              <a:endParaRPr lang="en-US" altLang="ko-KR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반</a:t>
              </a:r>
              <a:endParaRPr lang="en-US" altLang="ko-KR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고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5" name="왼쪽 화살표 44"/>
            <p:cNvSpPr/>
            <p:nvPr/>
          </p:nvSpPr>
          <p:spPr>
            <a:xfrm>
              <a:off x="6681192" y="4437112"/>
              <a:ext cx="2808312" cy="576064"/>
            </a:xfrm>
            <a:prstGeom prst="leftArrow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6" name="원통 45"/>
            <p:cNvSpPr/>
            <p:nvPr/>
          </p:nvSpPr>
          <p:spPr>
            <a:xfrm>
              <a:off x="7401272" y="3717032"/>
              <a:ext cx="576064" cy="2016224"/>
            </a:xfrm>
            <a:prstGeom prst="can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과학중점학교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8" name="원통 47"/>
            <p:cNvSpPr/>
            <p:nvPr/>
          </p:nvSpPr>
          <p:spPr>
            <a:xfrm>
              <a:off x="8625408" y="3717032"/>
              <a:ext cx="576064" cy="2016224"/>
            </a:xfrm>
            <a:prstGeom prst="can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자율형 공립고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cxnSp>
          <p:nvCxnSpPr>
            <p:cNvPr id="53" name="꺾인 연결선 52"/>
            <p:cNvCxnSpPr>
              <a:stCxn id="46" idx="3"/>
              <a:endCxn id="48" idx="3"/>
            </p:cNvCxnSpPr>
            <p:nvPr/>
          </p:nvCxnSpPr>
          <p:spPr>
            <a:xfrm rot="16200000" flipH="1">
              <a:off x="8301372" y="5121188"/>
              <a:ext cx="12700" cy="1224136"/>
            </a:xfrm>
            <a:prstGeom prst="bentConnector3">
              <a:avLst>
                <a:gd name="adj1" fmla="val 1800000"/>
              </a:avLst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모서리가 둥근 직사각형 27"/>
            <p:cNvSpPr/>
            <p:nvPr/>
          </p:nvSpPr>
          <p:spPr>
            <a:xfrm>
              <a:off x="7905328" y="2924944"/>
              <a:ext cx="1440160" cy="432048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중점학교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20000"/>
            <a:lumOff val="80000"/>
          </a:schemeClr>
        </a:solidFill>
        <a:ln w="12700">
          <a:solidFill>
            <a:schemeClr val="tx1"/>
          </a:solidFill>
        </a:ln>
      </a:spPr>
      <a:bodyPr wrap="none" rtlCol="0" anchor="ctr"/>
      <a:lstStyle>
        <a:defPPr algn="ctr">
          <a:defRPr>
            <a:solidFill>
              <a:schemeClr val="tx1"/>
            </a:solidFill>
            <a:latin typeface="굴림" pitchFamily="50" charset="-127"/>
            <a:ea typeface="굴림" pitchFamily="50" charset="-127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222</Words>
  <Application>Microsoft Office PowerPoint</Application>
  <PresentationFormat>A4 용지(210x297mm)</PresentationFormat>
  <Paragraphs>81</Paragraphs>
  <Slides>6</Slides>
  <Notes>0</Notes>
  <HiddenSlides>0</HiddenSlides>
  <MMClips>1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목차</vt:lpstr>
      <vt:lpstr>고교다양화의 개요</vt:lpstr>
      <vt:lpstr>고등학교 유형별 특징</vt:lpstr>
      <vt:lpstr>자기주도 학습전형 시행 학교 현황</vt:lpstr>
      <vt:lpstr>고교입학전형 시기에 따른 분류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22</cp:revision>
  <dcterms:created xsi:type="dcterms:W3CDTF">2015-02-26T00:34:03Z</dcterms:created>
  <dcterms:modified xsi:type="dcterms:W3CDTF">2016-09-26T01:20:15Z</dcterms:modified>
</cp:coreProperties>
</file>