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고속철도와 일반 철도 이용률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단위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: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만 명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2010년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경부선</c:v>
                </c:pt>
                <c:pt idx="1">
                  <c:v>호남선</c:v>
                </c:pt>
                <c:pt idx="2">
                  <c:v>경전선</c:v>
                </c:pt>
                <c:pt idx="3">
                  <c:v>전라선</c:v>
                </c:pt>
                <c:pt idx="4">
                  <c:v>일반 철도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1391</c:v>
                </c:pt>
                <c:pt idx="1">
                  <c:v>1450</c:v>
                </c:pt>
                <c:pt idx="2">
                  <c:v>1683</c:v>
                </c:pt>
                <c:pt idx="3">
                  <c:v>1712</c:v>
                </c:pt>
                <c:pt idx="4">
                  <c:v>2954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04352"/>
        <c:axId val="7377651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2014년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경부선</c:v>
                </c:pt>
                <c:pt idx="1">
                  <c:v>호남선</c:v>
                </c:pt>
                <c:pt idx="2">
                  <c:v>경전선</c:v>
                </c:pt>
                <c:pt idx="3">
                  <c:v>전라선</c:v>
                </c:pt>
                <c:pt idx="4">
                  <c:v>일반 철도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1780</c:v>
                </c:pt>
                <c:pt idx="1">
                  <c:v>1983</c:v>
                </c:pt>
                <c:pt idx="2">
                  <c:v>2403</c:v>
                </c:pt>
                <c:pt idx="3">
                  <c:v>2834</c:v>
                </c:pt>
                <c:pt idx="4">
                  <c:v>3076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408064"/>
        <c:axId val="88688512"/>
      </c:lineChart>
      <c:catAx>
        <c:axId val="57604352"/>
        <c:scaling>
          <c:orientation val="minMax"/>
        </c:scaling>
        <c:delete val="0"/>
        <c:axPos val="b"/>
        <c:majorTickMark val="out"/>
        <c:minorTickMark val="none"/>
        <c:tickLblPos val="nextTo"/>
        <c:crossAx val="73776512"/>
        <c:crosses val="autoZero"/>
        <c:auto val="1"/>
        <c:lblAlgn val="ctr"/>
        <c:lblOffset val="100"/>
        <c:noMultiLvlLbl val="0"/>
      </c:catAx>
      <c:valAx>
        <c:axId val="73776512"/>
        <c:scaling>
          <c:orientation val="minMax"/>
          <c:max val="3200"/>
        </c:scaling>
        <c:delete val="0"/>
        <c:axPos val="l"/>
        <c:numFmt formatCode="#,##0" sourceLinked="1"/>
        <c:majorTickMark val="out"/>
        <c:minorTickMark val="none"/>
        <c:tickLblPos val="nextTo"/>
        <c:crossAx val="57604352"/>
        <c:crosses val="autoZero"/>
        <c:crossBetween val="between"/>
        <c:majorUnit val="400"/>
      </c:valAx>
      <c:valAx>
        <c:axId val="88688512"/>
        <c:scaling>
          <c:orientation val="minMax"/>
          <c:max val="4000"/>
        </c:scaling>
        <c:delete val="0"/>
        <c:axPos val="r"/>
        <c:numFmt formatCode="#,##0" sourceLinked="1"/>
        <c:majorTickMark val="out"/>
        <c:minorTickMark val="none"/>
        <c:tickLblPos val="nextTo"/>
        <c:crossAx val="90408064"/>
        <c:crosses val="max"/>
        <c:crossBetween val="between"/>
        <c:majorUnit val="1000"/>
      </c:valAx>
      <c:catAx>
        <c:axId val="90408064"/>
        <c:scaling>
          <c:orientation val="minMax"/>
        </c:scaling>
        <c:delete val="1"/>
        <c:axPos val="b"/>
        <c:majorTickMark val="out"/>
        <c:minorTickMark val="none"/>
        <c:tickLblPos val="none"/>
        <c:crossAx val="8868851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돋움" pitchFamily="50" charset="-127"/>
          <a:ea typeface="돋움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C5917-ABB4-45BC-AD1B-7C62E1201C75}" type="doc">
      <dgm:prSet loTypeId="urn:microsoft.com/office/officeart/2005/8/layout/radial6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7A8C5F04-4DF1-4951-882E-F1E0D56CB478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기차역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162364A-DE20-4C13-AA6A-9DF23BE20E56}" type="parTrans" cxnId="{261207A1-8585-4086-BC42-F337382CE8B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357BAD9-CEC7-4CFD-B72D-C86CAAD27139}" type="sibTrans" cxnId="{261207A1-8585-4086-BC42-F337382CE8B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989850F-BDF3-471F-9130-F46CEC0E7CD6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장흥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9007094E-7E4D-4F10-94E2-C8AD86D3FA10}" type="parTrans" cxnId="{97030135-3B6B-4CB6-A052-76FB8CB35630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0FF106C-7464-4B11-969B-A7D2373A42B1}" type="sibTrans" cxnId="{97030135-3B6B-4CB6-A052-76FB8CB35630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6BBAC06-90BD-47E6-B50C-762A07472B51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탄현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82E39CA8-0ABD-4209-B5BC-74D16CACEFD1}" type="parTrans" cxnId="{E110522D-A551-4C0D-8B7C-DB5A5DD472D4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A64E034-EC54-4A4C-AD9F-22C43977DD29}" type="sibTrans" cxnId="{E110522D-A551-4C0D-8B7C-DB5A5DD472D4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FC5E61A-1C5E-4F64-8014-CDECEA8F0359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백마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5CB7458E-6FCD-48BF-A3A6-7F948DB0D21A}" type="parTrans" cxnId="{EC48AD08-2F79-4550-8C0C-B046F9A45CF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28C13CB-C4A1-421C-B8B4-5ACEF5106780}" type="sibTrans" cxnId="{EC48AD08-2F79-4550-8C0C-B046F9A45CF8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EE9D06D-2532-41CF-BDF0-7769AEA40257}" type="pres">
      <dgm:prSet presAssocID="{D2FC5917-ABB4-45BC-AD1B-7C62E1201C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833D69B-C4B7-40F3-B89D-29862818D866}" type="pres">
      <dgm:prSet presAssocID="{7A8C5F04-4DF1-4951-882E-F1E0D56CB478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B4DFD84D-8F3A-494B-A50A-4C6488CB3F3F}" type="pres">
      <dgm:prSet presAssocID="{A989850F-BDF3-471F-9130-F46CEC0E7CD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62DADBD-310C-44EA-BE5D-3681F0E786F0}" type="pres">
      <dgm:prSet presAssocID="{A989850F-BDF3-471F-9130-F46CEC0E7CD6}" presName="dummy" presStyleCnt="0"/>
      <dgm:spPr/>
    </dgm:pt>
    <dgm:pt modelId="{5E17118F-2B5C-451F-9BCA-E850A031CF7F}" type="pres">
      <dgm:prSet presAssocID="{A0FF106C-7464-4B11-969B-A7D2373A42B1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6F5DB6C-5374-4ED7-AA20-815268214FA6}" type="pres">
      <dgm:prSet presAssocID="{C6BBAC06-90BD-47E6-B50C-762A07472B5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E5F3C8-9059-4DA1-92AA-4EF1B6B53ACF}" type="pres">
      <dgm:prSet presAssocID="{C6BBAC06-90BD-47E6-B50C-762A07472B51}" presName="dummy" presStyleCnt="0"/>
      <dgm:spPr/>
    </dgm:pt>
    <dgm:pt modelId="{F3AD2B1A-0504-4CBA-A403-EBC9D9912EE3}" type="pres">
      <dgm:prSet presAssocID="{2A64E034-EC54-4A4C-AD9F-22C43977DD29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7490A8BF-E9AB-4D7B-B34E-595AA81B30AC}" type="pres">
      <dgm:prSet presAssocID="{0FC5E61A-1C5E-4F64-8014-CDECEA8F035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EFA642-C340-494A-A9FE-29A02807905C}" type="pres">
      <dgm:prSet presAssocID="{0FC5E61A-1C5E-4F64-8014-CDECEA8F0359}" presName="dummy" presStyleCnt="0"/>
      <dgm:spPr/>
    </dgm:pt>
    <dgm:pt modelId="{176D30C2-B62B-4486-8549-C6348FAD661D}" type="pres">
      <dgm:prSet presAssocID="{128C13CB-C4A1-421C-B8B4-5ACEF5106780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21A9BE36-D333-47B5-8484-41A33A4FDD61}" type="presOf" srcId="{0FC5E61A-1C5E-4F64-8014-CDECEA8F0359}" destId="{7490A8BF-E9AB-4D7B-B34E-595AA81B30AC}" srcOrd="0" destOrd="0" presId="urn:microsoft.com/office/officeart/2005/8/layout/radial6"/>
    <dgm:cxn modelId="{261207A1-8585-4086-BC42-F337382CE8B8}" srcId="{D2FC5917-ABB4-45BC-AD1B-7C62E1201C75}" destId="{7A8C5F04-4DF1-4951-882E-F1E0D56CB478}" srcOrd="0" destOrd="0" parTransId="{A162364A-DE20-4C13-AA6A-9DF23BE20E56}" sibTransId="{0357BAD9-CEC7-4CFD-B72D-C86CAAD27139}"/>
    <dgm:cxn modelId="{9BD3A2CE-9FF8-45B2-AFFF-5DE2E38312C1}" type="presOf" srcId="{D2FC5917-ABB4-45BC-AD1B-7C62E1201C75}" destId="{6EE9D06D-2532-41CF-BDF0-7769AEA40257}" srcOrd="0" destOrd="0" presId="urn:microsoft.com/office/officeart/2005/8/layout/radial6"/>
    <dgm:cxn modelId="{5821C6F1-A2EA-4D60-9317-6D2A337F0F0B}" type="presOf" srcId="{2A64E034-EC54-4A4C-AD9F-22C43977DD29}" destId="{F3AD2B1A-0504-4CBA-A403-EBC9D9912EE3}" srcOrd="0" destOrd="0" presId="urn:microsoft.com/office/officeart/2005/8/layout/radial6"/>
    <dgm:cxn modelId="{49F655A9-6C9D-4D12-955D-213B019F09DD}" type="presOf" srcId="{128C13CB-C4A1-421C-B8B4-5ACEF5106780}" destId="{176D30C2-B62B-4486-8549-C6348FAD661D}" srcOrd="0" destOrd="0" presId="urn:microsoft.com/office/officeart/2005/8/layout/radial6"/>
    <dgm:cxn modelId="{97030135-3B6B-4CB6-A052-76FB8CB35630}" srcId="{7A8C5F04-4DF1-4951-882E-F1E0D56CB478}" destId="{A989850F-BDF3-471F-9130-F46CEC0E7CD6}" srcOrd="0" destOrd="0" parTransId="{9007094E-7E4D-4F10-94E2-C8AD86D3FA10}" sibTransId="{A0FF106C-7464-4B11-969B-A7D2373A42B1}"/>
    <dgm:cxn modelId="{1AFA71E2-0572-429D-8E33-F104FE428149}" type="presOf" srcId="{7A8C5F04-4DF1-4951-882E-F1E0D56CB478}" destId="{C833D69B-C4B7-40F3-B89D-29862818D866}" srcOrd="0" destOrd="0" presId="urn:microsoft.com/office/officeart/2005/8/layout/radial6"/>
    <dgm:cxn modelId="{26E8A9A4-2183-47E6-9A3F-029CDB1673C0}" type="presOf" srcId="{C6BBAC06-90BD-47E6-B50C-762A07472B51}" destId="{86F5DB6C-5374-4ED7-AA20-815268214FA6}" srcOrd="0" destOrd="0" presId="urn:microsoft.com/office/officeart/2005/8/layout/radial6"/>
    <dgm:cxn modelId="{24AE9AB9-B1D9-438C-B415-AB48B431322E}" type="presOf" srcId="{A0FF106C-7464-4B11-969B-A7D2373A42B1}" destId="{5E17118F-2B5C-451F-9BCA-E850A031CF7F}" srcOrd="0" destOrd="0" presId="urn:microsoft.com/office/officeart/2005/8/layout/radial6"/>
    <dgm:cxn modelId="{3244335E-9EF9-46E7-AF99-F85D32FFFE73}" type="presOf" srcId="{A989850F-BDF3-471F-9130-F46CEC0E7CD6}" destId="{B4DFD84D-8F3A-494B-A50A-4C6488CB3F3F}" srcOrd="0" destOrd="0" presId="urn:microsoft.com/office/officeart/2005/8/layout/radial6"/>
    <dgm:cxn modelId="{E110522D-A551-4C0D-8B7C-DB5A5DD472D4}" srcId="{7A8C5F04-4DF1-4951-882E-F1E0D56CB478}" destId="{C6BBAC06-90BD-47E6-B50C-762A07472B51}" srcOrd="1" destOrd="0" parTransId="{82E39CA8-0ABD-4209-B5BC-74D16CACEFD1}" sibTransId="{2A64E034-EC54-4A4C-AD9F-22C43977DD29}"/>
    <dgm:cxn modelId="{EC48AD08-2F79-4550-8C0C-B046F9A45CF8}" srcId="{7A8C5F04-4DF1-4951-882E-F1E0D56CB478}" destId="{0FC5E61A-1C5E-4F64-8014-CDECEA8F0359}" srcOrd="2" destOrd="0" parTransId="{5CB7458E-6FCD-48BF-A3A6-7F948DB0D21A}" sibTransId="{128C13CB-C4A1-421C-B8B4-5ACEF5106780}"/>
    <dgm:cxn modelId="{A662747A-D08D-4E64-B772-5920DD487914}" type="presParOf" srcId="{6EE9D06D-2532-41CF-BDF0-7769AEA40257}" destId="{C833D69B-C4B7-40F3-B89D-29862818D866}" srcOrd="0" destOrd="0" presId="urn:microsoft.com/office/officeart/2005/8/layout/radial6"/>
    <dgm:cxn modelId="{458D24EE-905C-44F2-9B60-E2935D2AFC24}" type="presParOf" srcId="{6EE9D06D-2532-41CF-BDF0-7769AEA40257}" destId="{B4DFD84D-8F3A-494B-A50A-4C6488CB3F3F}" srcOrd="1" destOrd="0" presId="urn:microsoft.com/office/officeart/2005/8/layout/radial6"/>
    <dgm:cxn modelId="{7C8CC96B-29EC-40B0-BD6C-A48ADFA09441}" type="presParOf" srcId="{6EE9D06D-2532-41CF-BDF0-7769AEA40257}" destId="{A62DADBD-310C-44EA-BE5D-3681F0E786F0}" srcOrd="2" destOrd="0" presId="urn:microsoft.com/office/officeart/2005/8/layout/radial6"/>
    <dgm:cxn modelId="{0F89239E-2EC2-4004-8959-68B0A957CCE4}" type="presParOf" srcId="{6EE9D06D-2532-41CF-BDF0-7769AEA40257}" destId="{5E17118F-2B5C-451F-9BCA-E850A031CF7F}" srcOrd="3" destOrd="0" presId="urn:microsoft.com/office/officeart/2005/8/layout/radial6"/>
    <dgm:cxn modelId="{186FB9F3-9D40-45E6-9BC6-3C166E569E0B}" type="presParOf" srcId="{6EE9D06D-2532-41CF-BDF0-7769AEA40257}" destId="{86F5DB6C-5374-4ED7-AA20-815268214FA6}" srcOrd="4" destOrd="0" presId="urn:microsoft.com/office/officeart/2005/8/layout/radial6"/>
    <dgm:cxn modelId="{C70D3D6B-45A7-4593-AF9C-DECE064B37F2}" type="presParOf" srcId="{6EE9D06D-2532-41CF-BDF0-7769AEA40257}" destId="{9EE5F3C8-9059-4DA1-92AA-4EF1B6B53ACF}" srcOrd="5" destOrd="0" presId="urn:microsoft.com/office/officeart/2005/8/layout/radial6"/>
    <dgm:cxn modelId="{6F8772C3-1ADC-4B9D-A47B-E17B1828975F}" type="presParOf" srcId="{6EE9D06D-2532-41CF-BDF0-7769AEA40257}" destId="{F3AD2B1A-0504-4CBA-A403-EBC9D9912EE3}" srcOrd="6" destOrd="0" presId="urn:microsoft.com/office/officeart/2005/8/layout/radial6"/>
    <dgm:cxn modelId="{BB53DE24-EF41-4558-AB37-0A4D31008D4E}" type="presParOf" srcId="{6EE9D06D-2532-41CF-BDF0-7769AEA40257}" destId="{7490A8BF-E9AB-4D7B-B34E-595AA81B30AC}" srcOrd="7" destOrd="0" presId="urn:microsoft.com/office/officeart/2005/8/layout/radial6"/>
    <dgm:cxn modelId="{62942480-5D9B-40A9-BC39-5486439565E4}" type="presParOf" srcId="{6EE9D06D-2532-41CF-BDF0-7769AEA40257}" destId="{4EEFA642-C340-494A-A9FE-29A02807905C}" srcOrd="8" destOrd="0" presId="urn:microsoft.com/office/officeart/2005/8/layout/radial6"/>
    <dgm:cxn modelId="{5C29EA38-F696-4121-A908-B6242DAAE562}" type="presParOf" srcId="{6EE9D06D-2532-41CF-BDF0-7769AEA40257}" destId="{176D30C2-B62B-4486-8549-C6348FAD661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F6711E-B6C4-4FAE-9561-65790CC7FC12}" type="doc">
      <dgm:prSet loTypeId="urn:microsoft.com/office/officeart/2005/8/layout/process2" loCatId="process" qsTypeId="urn:microsoft.com/office/officeart/2005/8/quickstyle/3d5" qsCatId="3D" csTypeId="urn:microsoft.com/office/officeart/2005/8/colors/colorful2" csCatId="colorful" phldr="1"/>
      <dgm:spPr/>
    </dgm:pt>
    <dgm:pt modelId="{F8217AF0-B2FF-4324-B0F4-5B0A1D8216CB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남영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31F0C85-A93D-482C-BF52-21DD3293A906}" type="parTrans" cxnId="{BE282CEF-ED87-4FB3-9CCA-DFEC303CB5D7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F6BF068-75E4-4ADF-BC22-382A324B87E9}" type="sibTrans" cxnId="{BE282CEF-ED87-4FB3-9CCA-DFEC303CB5D7}">
      <dgm:prSet custT="1"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9E59C4D5-3ED1-4DE7-A595-B727664CDC99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마두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0AB4CDB-FAC3-457D-B54E-A4417DCD326E}" type="parTrans" cxnId="{16FF9E53-E0D8-4BBC-B118-57489F19A15B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C30D3A9-CA65-44ED-AC38-DDC67D1AE2D2}" type="sibTrans" cxnId="{16FF9E53-E0D8-4BBC-B118-57489F19A15B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AB25058-152E-4825-A304-E2B153005BA8}" type="pres">
      <dgm:prSet presAssocID="{A6F6711E-B6C4-4FAE-9561-65790CC7FC12}" presName="linearFlow" presStyleCnt="0">
        <dgm:presLayoutVars>
          <dgm:resizeHandles val="exact"/>
        </dgm:presLayoutVars>
      </dgm:prSet>
      <dgm:spPr/>
    </dgm:pt>
    <dgm:pt modelId="{BBACD70C-D9BD-4530-AB46-6B88390E3004}" type="pres">
      <dgm:prSet presAssocID="{F8217AF0-B2FF-4324-B0F4-5B0A1D8216C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2B0043-F0DA-40A5-B7A9-C1124C3F0A51}" type="pres">
      <dgm:prSet presAssocID="{6F6BF068-75E4-4ADF-BC22-382A324B87E9}" presName="sibTrans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D0294EC8-74C3-4B2E-B12F-BC644889ED15}" type="pres">
      <dgm:prSet presAssocID="{6F6BF068-75E4-4ADF-BC22-382A324B87E9}" presName="connectorText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48E0B827-6454-4B94-A347-3DCFBA4DD34A}" type="pres">
      <dgm:prSet presAssocID="{9E59C4D5-3ED1-4DE7-A595-B727664CDC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6FF9E53-E0D8-4BBC-B118-57489F19A15B}" srcId="{A6F6711E-B6C4-4FAE-9561-65790CC7FC12}" destId="{9E59C4D5-3ED1-4DE7-A595-B727664CDC99}" srcOrd="1" destOrd="0" parTransId="{00AB4CDB-FAC3-457D-B54E-A4417DCD326E}" sibTransId="{AC30D3A9-CA65-44ED-AC38-DDC67D1AE2D2}"/>
    <dgm:cxn modelId="{4AD831F5-342B-4922-A44A-6E69C0D222C5}" type="presOf" srcId="{6F6BF068-75E4-4ADF-BC22-382A324B87E9}" destId="{D0294EC8-74C3-4B2E-B12F-BC644889ED15}" srcOrd="1" destOrd="0" presId="urn:microsoft.com/office/officeart/2005/8/layout/process2"/>
    <dgm:cxn modelId="{7FB69D73-E50C-48EB-AFE0-877F67E6B374}" type="presOf" srcId="{6F6BF068-75E4-4ADF-BC22-382A324B87E9}" destId="{1A2B0043-F0DA-40A5-B7A9-C1124C3F0A51}" srcOrd="0" destOrd="0" presId="urn:microsoft.com/office/officeart/2005/8/layout/process2"/>
    <dgm:cxn modelId="{055F693D-8C6C-4A11-80B9-FE699A502E84}" type="presOf" srcId="{A6F6711E-B6C4-4FAE-9561-65790CC7FC12}" destId="{FAB25058-152E-4825-A304-E2B153005BA8}" srcOrd="0" destOrd="0" presId="urn:microsoft.com/office/officeart/2005/8/layout/process2"/>
    <dgm:cxn modelId="{83B6A6C5-EAEF-4351-9F8E-12E02C860673}" type="presOf" srcId="{F8217AF0-B2FF-4324-B0F4-5B0A1D8216CB}" destId="{BBACD70C-D9BD-4530-AB46-6B88390E3004}" srcOrd="0" destOrd="0" presId="urn:microsoft.com/office/officeart/2005/8/layout/process2"/>
    <dgm:cxn modelId="{5E73EDA9-7274-45D9-BB31-BDE802905233}" type="presOf" srcId="{9E59C4D5-3ED1-4DE7-A595-B727664CDC99}" destId="{48E0B827-6454-4B94-A347-3DCFBA4DD34A}" srcOrd="0" destOrd="0" presId="urn:microsoft.com/office/officeart/2005/8/layout/process2"/>
    <dgm:cxn modelId="{BE282CEF-ED87-4FB3-9CCA-DFEC303CB5D7}" srcId="{A6F6711E-B6C4-4FAE-9561-65790CC7FC12}" destId="{F8217AF0-B2FF-4324-B0F4-5B0A1D8216CB}" srcOrd="0" destOrd="0" parTransId="{231F0C85-A93D-482C-BF52-21DD3293A906}" sibTransId="{6F6BF068-75E4-4ADF-BC22-382A324B87E9}"/>
    <dgm:cxn modelId="{87238156-905C-4679-B78C-C46EF5341FC2}" type="presParOf" srcId="{FAB25058-152E-4825-A304-E2B153005BA8}" destId="{BBACD70C-D9BD-4530-AB46-6B88390E3004}" srcOrd="0" destOrd="0" presId="urn:microsoft.com/office/officeart/2005/8/layout/process2"/>
    <dgm:cxn modelId="{F2EC1255-395C-47CC-90C7-9338082E1DE0}" type="presParOf" srcId="{FAB25058-152E-4825-A304-E2B153005BA8}" destId="{1A2B0043-F0DA-40A5-B7A9-C1124C3F0A51}" srcOrd="1" destOrd="0" presId="urn:microsoft.com/office/officeart/2005/8/layout/process2"/>
    <dgm:cxn modelId="{2AF5685B-F2D6-4357-A811-2E15BB682729}" type="presParOf" srcId="{1A2B0043-F0DA-40A5-B7A9-C1124C3F0A51}" destId="{D0294EC8-74C3-4B2E-B12F-BC644889ED15}" srcOrd="0" destOrd="0" presId="urn:microsoft.com/office/officeart/2005/8/layout/process2"/>
    <dgm:cxn modelId="{91BEE047-ADDF-4DDF-BE0A-624C69BD8B7F}" type="presParOf" srcId="{FAB25058-152E-4825-A304-E2B153005BA8}" destId="{48E0B827-6454-4B94-A347-3DCFBA4DD34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D30C2-B62B-4486-8549-C6348FAD661D}">
      <dsp:nvSpPr>
        <dsp:cNvPr id="0" name=""/>
        <dsp:cNvSpPr/>
      </dsp:nvSpPr>
      <dsp:spPr>
        <a:xfrm>
          <a:off x="582289" y="290942"/>
          <a:ext cx="1942884" cy="1942884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AD2B1A-0504-4CBA-A403-EBC9D9912EE3}">
      <dsp:nvSpPr>
        <dsp:cNvPr id="0" name=""/>
        <dsp:cNvSpPr/>
      </dsp:nvSpPr>
      <dsp:spPr>
        <a:xfrm>
          <a:off x="582289" y="290942"/>
          <a:ext cx="1942884" cy="1942884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17118F-2B5C-451F-9BCA-E850A031CF7F}">
      <dsp:nvSpPr>
        <dsp:cNvPr id="0" name=""/>
        <dsp:cNvSpPr/>
      </dsp:nvSpPr>
      <dsp:spPr>
        <a:xfrm>
          <a:off x="582289" y="290942"/>
          <a:ext cx="1942884" cy="1942884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33D69B-C4B7-40F3-B89D-29862818D866}">
      <dsp:nvSpPr>
        <dsp:cNvPr id="0" name=""/>
        <dsp:cNvSpPr/>
      </dsp:nvSpPr>
      <dsp:spPr>
        <a:xfrm>
          <a:off x="1106882" y="815534"/>
          <a:ext cx="893699" cy="893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기차역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237761" y="946413"/>
        <a:ext cx="631941" cy="631941"/>
      </dsp:txXfrm>
    </dsp:sp>
    <dsp:sp modelId="{B4DFD84D-8F3A-494B-A50A-4C6488CB3F3F}">
      <dsp:nvSpPr>
        <dsp:cNvPr id="0" name=""/>
        <dsp:cNvSpPr/>
      </dsp:nvSpPr>
      <dsp:spPr>
        <a:xfrm>
          <a:off x="1240937" y="668"/>
          <a:ext cx="625589" cy="62558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장흥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332552" y="92283"/>
        <a:ext cx="442359" cy="442359"/>
      </dsp:txXfrm>
    </dsp:sp>
    <dsp:sp modelId="{86F5DB6C-5374-4ED7-AA20-815268214FA6}">
      <dsp:nvSpPr>
        <dsp:cNvPr id="0" name=""/>
        <dsp:cNvSpPr/>
      </dsp:nvSpPr>
      <dsp:spPr>
        <a:xfrm>
          <a:off x="2062727" y="1424050"/>
          <a:ext cx="625589" cy="625589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탄현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154342" y="1515665"/>
        <a:ext cx="442359" cy="442359"/>
      </dsp:txXfrm>
    </dsp:sp>
    <dsp:sp modelId="{7490A8BF-E9AB-4D7B-B34E-595AA81B30AC}">
      <dsp:nvSpPr>
        <dsp:cNvPr id="0" name=""/>
        <dsp:cNvSpPr/>
      </dsp:nvSpPr>
      <dsp:spPr>
        <a:xfrm>
          <a:off x="419147" y="1424050"/>
          <a:ext cx="625589" cy="625589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백마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510762" y="1515665"/>
        <a:ext cx="442359" cy="442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CD70C-D9BD-4530-AB46-6B88390E3004}">
      <dsp:nvSpPr>
        <dsp:cNvPr id="0" name=""/>
        <dsp:cNvSpPr/>
      </dsp:nvSpPr>
      <dsp:spPr>
        <a:xfrm>
          <a:off x="0" y="210"/>
          <a:ext cx="1141760" cy="691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남영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0242" y="20452"/>
        <a:ext cx="1101276" cy="650624"/>
      </dsp:txXfrm>
    </dsp:sp>
    <dsp:sp modelId="{1A2B0043-F0DA-40A5-B7A9-C1124C3F0A51}">
      <dsp:nvSpPr>
        <dsp:cNvPr id="0" name=""/>
        <dsp:cNvSpPr/>
      </dsp:nvSpPr>
      <dsp:spPr>
        <a:xfrm rot="5400000">
          <a:off x="441297" y="708596"/>
          <a:ext cx="259165" cy="310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-5400000">
        <a:off x="477581" y="734513"/>
        <a:ext cx="186598" cy="181416"/>
      </dsp:txXfrm>
    </dsp:sp>
    <dsp:sp modelId="{48E0B827-6454-4B94-A347-3DCFBA4DD34A}">
      <dsp:nvSpPr>
        <dsp:cNvPr id="0" name=""/>
        <dsp:cNvSpPr/>
      </dsp:nvSpPr>
      <dsp:spPr>
        <a:xfrm>
          <a:off x="0" y="1036873"/>
          <a:ext cx="1141760" cy="69110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마두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0242" y="1057115"/>
        <a:ext cx="1101276" cy="650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FD765-9272-42A2-A9BF-64A5748A6F91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AC039-6EC5-4F13-B4C9-956CB05FA2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11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2B64-1616-476B-A8BA-B596A6C1826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99BB-656F-41C2-BFC8-19AA4B2EC5C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D3DE-4744-42EB-A6B6-D8FFE48F3E4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A6BE-385A-4BC5-8D75-094CE01286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>
            <a:off x="0" y="0"/>
            <a:ext cx="9906000" cy="1196752"/>
          </a:xfrm>
          <a:prstGeom prst="round2SameRect">
            <a:avLst>
              <a:gd name="adj1" fmla="val 15828"/>
              <a:gd name="adj2" fmla="val 0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양쪽 모서리가 둥근 사각형 8"/>
          <p:cNvSpPr/>
          <p:nvPr userDrawn="1"/>
        </p:nvSpPr>
        <p:spPr>
          <a:xfrm flipV="1">
            <a:off x="1680" y="162448"/>
            <a:ext cx="9906000" cy="1196752"/>
          </a:xfrm>
          <a:prstGeom prst="round2SameRect">
            <a:avLst>
              <a:gd name="adj1" fmla="val 15828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994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4488" y="6288299"/>
            <a:ext cx="1368152" cy="4492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12DB-5B03-44BB-A3E9-FB6537DF7D9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7506-63C6-47FF-ADDF-031A086844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D34F-978C-4B9F-952A-39D1168E58A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C20A-EF58-4003-BF4D-0A6168B0B61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7A2D-339A-46A5-9032-0652030500F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62FC-1640-4A82-BC0B-4EF296A7598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1747-8F17-4B93-8849-777D6078976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2604-D051-44CC-8259-186D40E798A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5EE2A-B54C-4D9C-BE78-AD0B252D8A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16980787">
            <a:off x="-41384" y="275300"/>
            <a:ext cx="5929885" cy="4630786"/>
          </a:xfrm>
          <a:custGeom>
            <a:avLst/>
            <a:gdLst>
              <a:gd name="connsiteX0" fmla="*/ 0 w 4752528"/>
              <a:gd name="connsiteY0" fmla="*/ 3888432 h 3888432"/>
              <a:gd name="connsiteX1" fmla="*/ 0 w 4752528"/>
              <a:gd name="connsiteY1" fmla="*/ 0 h 3888432"/>
              <a:gd name="connsiteX2" fmla="*/ 4752528 w 4752528"/>
              <a:gd name="connsiteY2" fmla="*/ 3888432 h 3888432"/>
              <a:gd name="connsiteX3" fmla="*/ 0 w 4752528"/>
              <a:gd name="connsiteY3" fmla="*/ 3888432 h 3888432"/>
              <a:gd name="connsiteX0" fmla="*/ 0 w 4752528"/>
              <a:gd name="connsiteY0" fmla="*/ 3888432 h 3888432"/>
              <a:gd name="connsiteX1" fmla="*/ 0 w 4752528"/>
              <a:gd name="connsiteY1" fmla="*/ 0 h 3888432"/>
              <a:gd name="connsiteX2" fmla="*/ 4752528 w 4752528"/>
              <a:gd name="connsiteY2" fmla="*/ 3888432 h 3888432"/>
              <a:gd name="connsiteX3" fmla="*/ 0 w 4752528"/>
              <a:gd name="connsiteY3" fmla="*/ 3888432 h 3888432"/>
              <a:gd name="connsiteX0" fmla="*/ 0 w 4752528"/>
              <a:gd name="connsiteY0" fmla="*/ 3888432 h 3888432"/>
              <a:gd name="connsiteX1" fmla="*/ 0 w 4752528"/>
              <a:gd name="connsiteY1" fmla="*/ 0 h 3888432"/>
              <a:gd name="connsiteX2" fmla="*/ 4752528 w 4752528"/>
              <a:gd name="connsiteY2" fmla="*/ 3888432 h 3888432"/>
              <a:gd name="connsiteX3" fmla="*/ 0 w 4752528"/>
              <a:gd name="connsiteY3" fmla="*/ 3888432 h 3888432"/>
              <a:gd name="connsiteX0" fmla="*/ 0 w 4752528"/>
              <a:gd name="connsiteY0" fmla="*/ 3888432 h 3888432"/>
              <a:gd name="connsiteX1" fmla="*/ 0 w 4752528"/>
              <a:gd name="connsiteY1" fmla="*/ 0 h 3888432"/>
              <a:gd name="connsiteX2" fmla="*/ 4752528 w 4752528"/>
              <a:gd name="connsiteY2" fmla="*/ 3888432 h 3888432"/>
              <a:gd name="connsiteX3" fmla="*/ 0 w 4752528"/>
              <a:gd name="connsiteY3" fmla="*/ 3888432 h 388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2528" h="3888432">
                <a:moveTo>
                  <a:pt x="0" y="3888432"/>
                </a:moveTo>
                <a:cubicBezTo>
                  <a:pt x="2041585" y="2920961"/>
                  <a:pt x="1625221" y="1829188"/>
                  <a:pt x="0" y="0"/>
                </a:cubicBezTo>
                <a:lnTo>
                  <a:pt x="4752528" y="3888432"/>
                </a:lnTo>
                <a:lnTo>
                  <a:pt x="0" y="3888432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953000" y="4221088"/>
            <a:ext cx="4620635" cy="13681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Rapid-transit Railway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배지 4"/>
          <p:cNvSpPr/>
          <p:nvPr/>
        </p:nvSpPr>
        <p:spPr>
          <a:xfrm>
            <a:off x="3440832" y="1720861"/>
            <a:ext cx="5832648" cy="864096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고속철도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배지 6"/>
          <p:cNvSpPr/>
          <p:nvPr/>
        </p:nvSpPr>
        <p:spPr>
          <a:xfrm>
            <a:off x="3440832" y="2944997"/>
            <a:ext cx="5832648" cy="864096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세계의 고속철도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배지 8"/>
          <p:cNvSpPr/>
          <p:nvPr/>
        </p:nvSpPr>
        <p:spPr>
          <a:xfrm>
            <a:off x="3440832" y="4097125"/>
            <a:ext cx="5832648" cy="864096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국내 철도 이용 현황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배지 10"/>
          <p:cNvSpPr/>
          <p:nvPr/>
        </p:nvSpPr>
        <p:spPr>
          <a:xfrm>
            <a:off x="3440832" y="5249253"/>
            <a:ext cx="5832648" cy="864096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주요 기차역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l="56873" t="30210" r="5328" b="34168"/>
          <a:stretch>
            <a:fillRect/>
          </a:stretch>
        </p:blipFill>
        <p:spPr>
          <a:xfrm>
            <a:off x="776536" y="3212976"/>
            <a:ext cx="2160240" cy="2651204"/>
          </a:xfrm>
          <a:prstGeom prst="rect">
            <a:avLst/>
          </a:prstGeom>
        </p:spPr>
      </p:pic>
      <p:sp>
        <p:nvSpPr>
          <p:cNvPr id="3" name="순서도: 지연 2"/>
          <p:cNvSpPr/>
          <p:nvPr/>
        </p:nvSpPr>
        <p:spPr>
          <a:xfrm rot="20760000">
            <a:off x="3170847" y="1720909"/>
            <a:ext cx="828000" cy="864000"/>
          </a:xfrm>
          <a:prstGeom prst="flowChartDe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순서도: 지연 13"/>
          <p:cNvSpPr/>
          <p:nvPr/>
        </p:nvSpPr>
        <p:spPr>
          <a:xfrm rot="20760000">
            <a:off x="3170846" y="2945045"/>
            <a:ext cx="828000" cy="864000"/>
          </a:xfrm>
          <a:prstGeom prst="flowChartDe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순서도: 지연 14"/>
          <p:cNvSpPr/>
          <p:nvPr/>
        </p:nvSpPr>
        <p:spPr>
          <a:xfrm rot="20760000">
            <a:off x="3170846" y="4097172"/>
            <a:ext cx="828000" cy="864000"/>
          </a:xfrm>
          <a:prstGeom prst="flowChartDe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순서도: 지연 15"/>
          <p:cNvSpPr/>
          <p:nvPr/>
        </p:nvSpPr>
        <p:spPr>
          <a:xfrm rot="20760000">
            <a:off x="3170846" y="5249300"/>
            <a:ext cx="828000" cy="864000"/>
          </a:xfrm>
          <a:prstGeom prst="flowChartDe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2745" y="192207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2745" y="314621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02745" y="429834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2745" y="545046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고속철도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2480" y="1340768"/>
            <a:ext cx="7776864" cy="2448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What is KTX?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The train’s technology is largely based on the French TGV system, and features top speeds of 300km/h or more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On December 16, 2004, the Korean-made HSR-350X had an experimental run at 352.4 kilometers per hour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72480" y="3789039"/>
            <a:ext cx="921702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고속철도란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주로 전기 에너지로 움직이며 전용 노선을 가지고 고가속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고감속 성능과 총괄 제어 기구를 갖춘 철도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법적 정의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열차가 주요 구간을 시속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200km/h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이상으로 주행하는 철도로서 국토해양부장관이 그 노선을 지정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고시하는 철도</a:t>
            </a:r>
            <a:endParaRPr kumimoji="0" lang="ko-KR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905328" y="2132856"/>
            <a:ext cx="1837184" cy="1413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세계의 고속철도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7" name="막힌 원호 6"/>
          <p:cNvSpPr/>
          <p:nvPr/>
        </p:nvSpPr>
        <p:spPr>
          <a:xfrm>
            <a:off x="2144688" y="1536010"/>
            <a:ext cx="1728192" cy="1008112"/>
          </a:xfrm>
          <a:prstGeom prst="blockArc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배지 5"/>
          <p:cNvSpPr/>
          <p:nvPr/>
        </p:nvSpPr>
        <p:spPr>
          <a:xfrm>
            <a:off x="2144688" y="1896050"/>
            <a:ext cx="1728192" cy="576064"/>
          </a:xfrm>
          <a:prstGeom prst="plaqu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철도명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막힌 원호 7"/>
          <p:cNvSpPr/>
          <p:nvPr/>
        </p:nvSpPr>
        <p:spPr>
          <a:xfrm>
            <a:off x="3872880" y="1536010"/>
            <a:ext cx="5400600" cy="1008112"/>
          </a:xfrm>
          <a:prstGeom prst="blockArc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배지 8"/>
          <p:cNvSpPr/>
          <p:nvPr/>
        </p:nvSpPr>
        <p:spPr>
          <a:xfrm>
            <a:off x="3872880" y="1896050"/>
            <a:ext cx="5400600" cy="576064"/>
          </a:xfrm>
          <a:prstGeom prst="plaqu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특징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오각형 9"/>
          <p:cNvSpPr/>
          <p:nvPr/>
        </p:nvSpPr>
        <p:spPr>
          <a:xfrm flipH="1">
            <a:off x="641453" y="2430549"/>
            <a:ext cx="1584176" cy="936106"/>
          </a:xfrm>
          <a:prstGeom prst="homePlat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일본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 flipH="1">
            <a:off x="641453" y="3356992"/>
            <a:ext cx="1584176" cy="934453"/>
          </a:xfrm>
          <a:prstGeom prst="homePlat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프랑스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오각형 11"/>
          <p:cNvSpPr/>
          <p:nvPr/>
        </p:nvSpPr>
        <p:spPr>
          <a:xfrm flipH="1">
            <a:off x="632520" y="4293096"/>
            <a:ext cx="1584176" cy="915323"/>
          </a:xfrm>
          <a:prstGeom prst="homePlat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이탈리아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 flipH="1">
            <a:off x="641453" y="5209147"/>
            <a:ext cx="1584176" cy="915323"/>
          </a:xfrm>
          <a:prstGeom prst="homePlat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독일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144688" y="2420888"/>
          <a:ext cx="7121996" cy="371244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21396"/>
                <a:gridCol w="5400600"/>
              </a:tblGrid>
              <a:tr h="9281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신칸센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1964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년에 세계 최초로 개통한 일본의 고속철도로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도쿄와 신오사카 지역 운행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9281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테제베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프랑스의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GEC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알스톰사가 제작한 세계 두 번째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고속철도로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생프로랑탱과 리옹 연결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9281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디레티시마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1970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년에 개통한 이탈리아의 고속철도로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피렌체와 로마 구간 연결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9281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이체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독일의 초특급 열차로 독일 전역은 물론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스위스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네덜란드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벨기에 지역까지 운행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국내 철도 이용 현황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EE2A-B54C-4D9C-BE78-AD0B252D8A68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88504" y="1700808"/>
          <a:ext cx="9073008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왼쪽/오른쪽 화살표 5"/>
          <p:cNvSpPr/>
          <p:nvPr/>
        </p:nvSpPr>
        <p:spPr>
          <a:xfrm>
            <a:off x="3368824" y="2492896"/>
            <a:ext cx="2232248" cy="936104"/>
          </a:xfrm>
          <a:prstGeom prst="leftRightArrow">
            <a:avLst>
              <a:gd name="adj1" fmla="val 63119"/>
              <a:gd name="adj2" fmla="val 50000"/>
            </a:avLst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한국철도공사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자료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주요 기차역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113240" y="6309320"/>
            <a:ext cx="2311400" cy="365125"/>
          </a:xfrm>
        </p:spPr>
        <p:txBody>
          <a:bodyPr/>
          <a:lstStyle/>
          <a:p>
            <a:fld id="{7F95EE2A-B54C-4D9C-BE78-AD0B252D8A68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36" name="그룹 35"/>
          <p:cNvGrpSpPr/>
          <p:nvPr/>
        </p:nvGrpSpPr>
        <p:grpSpPr>
          <a:xfrm>
            <a:off x="292533" y="1556792"/>
            <a:ext cx="4516451" cy="4464496"/>
            <a:chOff x="292533" y="1556792"/>
            <a:chExt cx="4516451" cy="4464496"/>
          </a:xfrm>
        </p:grpSpPr>
        <p:sp>
          <p:nvSpPr>
            <p:cNvPr id="6" name="순서도: 카드 5"/>
            <p:cNvSpPr/>
            <p:nvPr/>
          </p:nvSpPr>
          <p:spPr>
            <a:xfrm>
              <a:off x="560512" y="1844824"/>
              <a:ext cx="4248472" cy="4176464"/>
            </a:xfrm>
            <a:prstGeom prst="flowChartPunchedCard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원통 4"/>
            <p:cNvSpPr/>
            <p:nvPr/>
          </p:nvSpPr>
          <p:spPr>
            <a:xfrm>
              <a:off x="1423150" y="1556792"/>
              <a:ext cx="2448272" cy="648072"/>
            </a:xfrm>
            <a:prstGeom prst="can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서울 본부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순서도: 병합 9"/>
            <p:cNvSpPr/>
            <p:nvPr/>
          </p:nvSpPr>
          <p:spPr>
            <a:xfrm>
              <a:off x="959929" y="2420888"/>
              <a:ext cx="3384376" cy="504056"/>
            </a:xfrm>
            <a:prstGeom prst="flowChartMerg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가좌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가평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12" name="직선 화살표 연결선 11"/>
            <p:cNvCxnSpPr>
              <a:stCxn id="5" idx="3"/>
              <a:endCxn id="10" idx="0"/>
            </p:cNvCxnSpPr>
            <p:nvPr/>
          </p:nvCxnSpPr>
          <p:spPr>
            <a:xfrm>
              <a:off x="2647286" y="2204864"/>
              <a:ext cx="4831" cy="216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다이어그램 13"/>
            <p:cNvGraphicFramePr/>
            <p:nvPr/>
          </p:nvGraphicFramePr>
          <p:xfrm>
            <a:off x="292533" y="2852936"/>
            <a:ext cx="3107464" cy="23569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5" name="다이어그램 14"/>
            <p:cNvGraphicFramePr/>
            <p:nvPr/>
          </p:nvGraphicFramePr>
          <p:xfrm>
            <a:off x="3368824" y="3202585"/>
            <a:ext cx="1141760" cy="17281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6" name="타원 15"/>
            <p:cNvSpPr/>
            <p:nvPr/>
          </p:nvSpPr>
          <p:spPr>
            <a:xfrm>
              <a:off x="1345125" y="5301208"/>
              <a:ext cx="1512168" cy="50405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파주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2713277" y="5301208"/>
              <a:ext cx="1512168" cy="50405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한남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5169024" y="1556792"/>
            <a:ext cx="4248472" cy="4464496"/>
            <a:chOff x="5169024" y="1556792"/>
            <a:chExt cx="4248472" cy="4464496"/>
          </a:xfrm>
        </p:grpSpPr>
        <p:sp>
          <p:nvSpPr>
            <p:cNvPr id="20" name="순서도: 카드 19"/>
            <p:cNvSpPr/>
            <p:nvPr/>
          </p:nvSpPr>
          <p:spPr>
            <a:xfrm flipH="1">
              <a:off x="5169024" y="1844824"/>
              <a:ext cx="4248472" cy="4176464"/>
            </a:xfrm>
            <a:prstGeom prst="flowChartPunchedCard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원통 20"/>
            <p:cNvSpPr/>
            <p:nvPr/>
          </p:nvSpPr>
          <p:spPr>
            <a:xfrm>
              <a:off x="6177136" y="1556792"/>
              <a:ext cx="2448272" cy="648072"/>
            </a:xfrm>
            <a:prstGeom prst="can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수도권 본부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순서도: 수동 연산 21"/>
            <p:cNvSpPr/>
            <p:nvPr/>
          </p:nvSpPr>
          <p:spPr>
            <a:xfrm>
              <a:off x="6321152" y="2420159"/>
              <a:ext cx="2160240" cy="504056"/>
            </a:xfrm>
            <a:prstGeom prst="flowChartManualOperatio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가능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간석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순서도: 수동 연산 22"/>
            <p:cNvSpPr/>
            <p:nvPr/>
          </p:nvSpPr>
          <p:spPr>
            <a:xfrm>
              <a:off x="5889104" y="2842545"/>
              <a:ext cx="3096344" cy="504056"/>
            </a:xfrm>
            <a:prstGeom prst="flowChartManualOperati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당정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대공원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물결 23"/>
            <p:cNvSpPr/>
            <p:nvPr/>
          </p:nvSpPr>
          <p:spPr>
            <a:xfrm flipH="1">
              <a:off x="5673080" y="3437933"/>
              <a:ext cx="1080120" cy="576064"/>
            </a:xfrm>
            <a:prstGeom prst="wav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대광리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물결 24"/>
            <p:cNvSpPr/>
            <p:nvPr/>
          </p:nvSpPr>
          <p:spPr>
            <a:xfrm flipH="1">
              <a:off x="6897216" y="3437933"/>
              <a:ext cx="1080120" cy="576064"/>
            </a:xfrm>
            <a:prstGeom prst="wav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마석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물결 25"/>
            <p:cNvSpPr/>
            <p:nvPr/>
          </p:nvSpPr>
          <p:spPr>
            <a:xfrm flipH="1">
              <a:off x="8121352" y="3437933"/>
              <a:ext cx="1080120" cy="576064"/>
            </a:xfrm>
            <a:prstGeom prst="wav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만종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7" name="세로로 말린 두루마리 모양 26"/>
            <p:cNvSpPr/>
            <p:nvPr/>
          </p:nvSpPr>
          <p:spPr>
            <a:xfrm>
              <a:off x="5601072" y="4230021"/>
              <a:ext cx="1728192" cy="576064"/>
            </a:xfrm>
            <a:prstGeom prst="verticalScroll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팔당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" name="세로로 말린 두루마리 모양 28"/>
            <p:cNvSpPr/>
            <p:nvPr/>
          </p:nvSpPr>
          <p:spPr>
            <a:xfrm flipH="1">
              <a:off x="7545288" y="4230021"/>
              <a:ext cx="1656184" cy="576064"/>
            </a:xfrm>
            <a:prstGeom prst="verticalScroll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방학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" name="포인트가 7개인 별 30"/>
            <p:cNvSpPr/>
            <p:nvPr/>
          </p:nvSpPr>
          <p:spPr>
            <a:xfrm>
              <a:off x="6897216" y="4013997"/>
              <a:ext cx="1080120" cy="1008112"/>
            </a:xfrm>
            <a:prstGeom prst="star7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망우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2" name="포인트가 16개인 별 31"/>
            <p:cNvSpPr/>
            <p:nvPr/>
          </p:nvSpPr>
          <p:spPr>
            <a:xfrm>
              <a:off x="5673080" y="5301208"/>
              <a:ext cx="1584176" cy="576064"/>
            </a:xfrm>
            <a:prstGeom prst="star16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백양리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" name="포인트가 16개인 별 32"/>
            <p:cNvSpPr/>
            <p:nvPr/>
          </p:nvSpPr>
          <p:spPr>
            <a:xfrm>
              <a:off x="7545288" y="5301208"/>
              <a:ext cx="1584176" cy="576064"/>
            </a:xfrm>
            <a:prstGeom prst="star16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퇴계</a:t>
              </a:r>
              <a:r>
                <a:rPr lang="ko-KR" altLang="en-US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원</a:t>
              </a:r>
            </a:p>
          </p:txBody>
        </p:sp>
        <p:cxnSp>
          <p:nvCxnSpPr>
            <p:cNvPr id="35" name="구부러진 연결선 34"/>
            <p:cNvCxnSpPr>
              <a:stCxn id="32" idx="14"/>
              <a:endCxn id="33" idx="14"/>
            </p:cNvCxnSpPr>
            <p:nvPr/>
          </p:nvCxnSpPr>
          <p:spPr>
            <a:xfrm rot="5400000" flipH="1" flipV="1">
              <a:off x="7401272" y="4365104"/>
              <a:ext cx="12700" cy="1872208"/>
            </a:xfrm>
            <a:prstGeom prst="curved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206</Words>
  <Application>Microsoft Office PowerPoint</Application>
  <PresentationFormat>A4 용지(210x297mm)</PresentationFormat>
  <Paragraphs>66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고속철도</vt:lpstr>
      <vt:lpstr>세계의 고속철도</vt:lpstr>
      <vt:lpstr>국내 철도 이용 현황</vt:lpstr>
      <vt:lpstr>주요 기차역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20</cp:revision>
  <dcterms:created xsi:type="dcterms:W3CDTF">2015-02-11T05:57:48Z</dcterms:created>
  <dcterms:modified xsi:type="dcterms:W3CDTF">2016-09-23T06:42:39Z</dcterms:modified>
</cp:coreProperties>
</file>