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궁서" pitchFamily="18" charset="-127"/>
                <a:ea typeface="궁서" pitchFamily="18" charset="-127"/>
              </a:defRPr>
            </a:pPr>
            <a:r>
              <a:rPr lang="ko-KR" altLang="en-US" sz="2000" smtClean="0">
                <a:latin typeface="궁서" pitchFamily="18" charset="-127"/>
                <a:ea typeface="궁서" pitchFamily="18" charset="-127"/>
              </a:rPr>
              <a:t>매체별 광고비와 구성 비율</a:t>
            </a:r>
            <a:endParaRPr lang="ko-KR" altLang="en-US" sz="2000">
              <a:latin typeface="궁서" pitchFamily="18" charset="-127"/>
              <a:ea typeface="궁서" pitchFamily="18" charset="-127"/>
            </a:endParaRPr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광고비(억원)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방송</c:v>
                </c:pt>
                <c:pt idx="1">
                  <c:v>인쇄</c:v>
                </c:pt>
                <c:pt idx="2">
                  <c:v>인터넷</c:v>
                </c:pt>
                <c:pt idx="3">
                  <c:v>기타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>
                  <c:v>36343</c:v>
                </c:pt>
                <c:pt idx="1">
                  <c:v>22328</c:v>
                </c:pt>
                <c:pt idx="2">
                  <c:v>18560</c:v>
                </c:pt>
                <c:pt idx="3">
                  <c:v>18375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319744"/>
        <c:axId val="55865728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구성비(%)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방송</c:v>
                </c:pt>
                <c:pt idx="1">
                  <c:v>인쇄</c:v>
                </c:pt>
                <c:pt idx="2">
                  <c:v>인터넷</c:v>
                </c:pt>
                <c:pt idx="3">
                  <c:v>기타</c:v>
                </c:pt>
              </c:strCache>
            </c:strRef>
          </c:cat>
          <c:val>
            <c:numRef>
              <c:f>Sheet1!$B$3:$E$3</c:f>
              <c:numCache>
                <c:formatCode>0.0_ </c:formatCode>
                <c:ptCount val="4"/>
                <c:pt idx="0">
                  <c:v>38</c:v>
                </c:pt>
                <c:pt idx="1">
                  <c:v>23.4</c:v>
                </c:pt>
                <c:pt idx="2">
                  <c:v>19.399999999999999</c:v>
                </c:pt>
                <c:pt idx="3">
                  <c:v>19.2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3824"/>
        <c:axId val="57599488"/>
      </c:lineChart>
      <c:catAx>
        <c:axId val="54319744"/>
        <c:scaling>
          <c:orientation val="minMax"/>
        </c:scaling>
        <c:delete val="0"/>
        <c:axPos val="b"/>
        <c:majorTickMark val="out"/>
        <c:minorTickMark val="none"/>
        <c:tickLblPos val="nextTo"/>
        <c:crossAx val="55865728"/>
        <c:crosses val="autoZero"/>
        <c:auto val="1"/>
        <c:lblAlgn val="ctr"/>
        <c:lblOffset val="100"/>
        <c:noMultiLvlLbl val="0"/>
      </c:catAx>
      <c:valAx>
        <c:axId val="55865728"/>
        <c:scaling>
          <c:orientation val="minMax"/>
          <c:max val="50000"/>
        </c:scaling>
        <c:delete val="0"/>
        <c:axPos val="l"/>
        <c:numFmt formatCode="#,##0" sourceLinked="1"/>
        <c:majorTickMark val="out"/>
        <c:minorTickMark val="none"/>
        <c:tickLblPos val="nextTo"/>
        <c:crossAx val="54319744"/>
        <c:crosses val="autoZero"/>
        <c:crossBetween val="between"/>
        <c:majorUnit val="10000"/>
      </c:valAx>
      <c:valAx>
        <c:axId val="57599488"/>
        <c:scaling>
          <c:orientation val="minMax"/>
          <c:max val="50"/>
        </c:scaling>
        <c:delete val="0"/>
        <c:axPos val="r"/>
        <c:numFmt formatCode="General" sourceLinked="0"/>
        <c:majorTickMark val="out"/>
        <c:minorTickMark val="none"/>
        <c:tickLblPos val="nextTo"/>
        <c:crossAx val="73773824"/>
        <c:crosses val="max"/>
        <c:crossBetween val="between"/>
        <c:majorUnit val="10"/>
      </c:valAx>
      <c:catAx>
        <c:axId val="73773824"/>
        <c:scaling>
          <c:orientation val="minMax"/>
        </c:scaling>
        <c:delete val="1"/>
        <c:axPos val="b"/>
        <c:majorTickMark val="out"/>
        <c:minorTickMark val="none"/>
        <c:tickLblPos val="none"/>
        <c:crossAx val="57599488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solidFill>
            <a:schemeClr val="tx1"/>
          </a:solidFill>
          <a:latin typeface="굴림" pitchFamily="50" charset="-127"/>
          <a:ea typeface="굴림" pitchFamily="50" charset="-127"/>
        </a:defRPr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659D0F-8350-4D77-8A16-EB1C3A312CAD}" type="doc">
      <dgm:prSet loTypeId="urn:microsoft.com/office/officeart/2005/8/layout/gear1" loCatId="relationship" qsTypeId="urn:microsoft.com/office/officeart/2005/8/quickstyle/3d5" qsCatId="3D" csTypeId="urn:microsoft.com/office/officeart/2005/8/colors/colorful2" csCatId="colorful" phldr="1"/>
      <dgm:spPr/>
    </dgm:pt>
    <dgm:pt modelId="{9488E44D-63FE-4447-8709-89C53E2CB61D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과학성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A33B4246-799B-4575-8673-5ACFC5D39783}" type="parTrans" cxnId="{45952EA6-6D75-49DF-BA90-AFAE13E82636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AC1E2225-06F4-491B-A85A-64DB77CEB285}" type="sibTrans" cxnId="{45952EA6-6D75-49DF-BA90-AFAE13E82636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FC350D0C-A60B-4B61-BF33-A48029FF02ED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경험성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23A766CB-36EC-4FB9-A857-B5A27A556525}" type="parTrans" cxnId="{320D1D2A-6278-4499-BD0F-1250568908E2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893DD90E-682B-449E-8882-E63D64506393}" type="sibTrans" cxnId="{320D1D2A-6278-4499-BD0F-1250568908E2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843F606E-0EB8-4140-8CB4-039E9F02CF12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창의성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B068C0DB-1527-44A7-BC95-CD0CD031CCC7}" type="parTrans" cxnId="{8D56689C-8538-4BE8-84A9-DE22A87C38F0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396D90E6-4371-4F83-AE4C-D0769DC8A3AF}" type="sibTrans" cxnId="{8D56689C-8538-4BE8-84A9-DE22A87C38F0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37B1622E-D220-4562-9893-DD5C202B3215}" type="pres">
      <dgm:prSet presAssocID="{44659D0F-8350-4D77-8A16-EB1C3A312CA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9DCF980-F249-44E9-9425-833B80D6FDD7}" type="pres">
      <dgm:prSet presAssocID="{9488E44D-63FE-4447-8709-89C53E2CB61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C9C9928-DFBD-4775-AA80-C95E7EA6F7CE}" type="pres">
      <dgm:prSet presAssocID="{9488E44D-63FE-4447-8709-89C53E2CB61D}" presName="gear1src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08C4BE0-2125-49B8-A1D6-4C56639BD137}" type="pres">
      <dgm:prSet presAssocID="{9488E44D-63FE-4447-8709-89C53E2CB61D}" presName="gear1dst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E02EFEC5-8840-4D80-9FA0-F2CA21958C75}" type="pres">
      <dgm:prSet presAssocID="{FC350D0C-A60B-4B61-BF33-A48029FF02E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AFB54D-82AE-491C-97F6-1E5857784B11}" type="pres">
      <dgm:prSet presAssocID="{FC350D0C-A60B-4B61-BF33-A48029FF02ED}" presName="gear2src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546111F9-CE5A-495A-830E-F201090DD574}" type="pres">
      <dgm:prSet presAssocID="{FC350D0C-A60B-4B61-BF33-A48029FF02ED}" presName="gear2dst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101A22D9-F1CA-451E-A629-EB4B8E80444B}" type="pres">
      <dgm:prSet presAssocID="{843F606E-0EB8-4140-8CB4-039E9F02CF12}" presName="gear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F73FC858-B038-4E72-8C99-7C7ADC7718C8}" type="pres">
      <dgm:prSet presAssocID="{843F606E-0EB8-4140-8CB4-039E9F02CF1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821601-75AA-44D1-8BF5-7FE1B4BF3E29}" type="pres">
      <dgm:prSet presAssocID="{843F606E-0EB8-4140-8CB4-039E9F02CF12}" presName="gear3src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CA840BBC-BC37-4E19-A43F-7096B93CBC8E}" type="pres">
      <dgm:prSet presAssocID="{843F606E-0EB8-4140-8CB4-039E9F02CF12}" presName="gear3dst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31551433-82DA-459E-A643-65B616CED5ED}" type="pres">
      <dgm:prSet presAssocID="{AC1E2225-06F4-491B-A85A-64DB77CEB285}" presName="connector1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0F41488E-357A-4278-A75B-BFCBB2CA3CF2}" type="pres">
      <dgm:prSet presAssocID="{893DD90E-682B-449E-8882-E63D64506393}" presName="connector2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3395AC46-F0C1-42F1-A701-2F2E88149937}" type="pres">
      <dgm:prSet presAssocID="{396D90E6-4371-4F83-AE4C-D0769DC8A3AF}" presName="connector3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73300A6A-1CC1-4F47-9BED-14E9FFC58579}" type="presOf" srcId="{FC350D0C-A60B-4B61-BF33-A48029FF02ED}" destId="{546111F9-CE5A-495A-830E-F201090DD574}" srcOrd="2" destOrd="0" presId="urn:microsoft.com/office/officeart/2005/8/layout/gear1"/>
    <dgm:cxn modelId="{21A8660F-D88F-4E50-9F19-8E48EBC1C47C}" type="presOf" srcId="{843F606E-0EB8-4140-8CB4-039E9F02CF12}" destId="{101A22D9-F1CA-451E-A629-EB4B8E80444B}" srcOrd="0" destOrd="0" presId="urn:microsoft.com/office/officeart/2005/8/layout/gear1"/>
    <dgm:cxn modelId="{67CF87B8-1E3A-48B5-AC00-7D17BA86FC3D}" type="presOf" srcId="{44659D0F-8350-4D77-8A16-EB1C3A312CAD}" destId="{37B1622E-D220-4562-9893-DD5C202B3215}" srcOrd="0" destOrd="0" presId="urn:microsoft.com/office/officeart/2005/8/layout/gear1"/>
    <dgm:cxn modelId="{869781AF-F6C2-4D7E-BCCC-AE027B166C87}" type="presOf" srcId="{9488E44D-63FE-4447-8709-89C53E2CB61D}" destId="{19DCF980-F249-44E9-9425-833B80D6FDD7}" srcOrd="0" destOrd="0" presId="urn:microsoft.com/office/officeart/2005/8/layout/gear1"/>
    <dgm:cxn modelId="{CEFC5F98-507F-4589-9630-546989EC119C}" type="presOf" srcId="{843F606E-0EB8-4140-8CB4-039E9F02CF12}" destId="{F73FC858-B038-4E72-8C99-7C7ADC7718C8}" srcOrd="1" destOrd="0" presId="urn:microsoft.com/office/officeart/2005/8/layout/gear1"/>
    <dgm:cxn modelId="{2228BD1F-94BB-48C5-8685-1528736A2695}" type="presOf" srcId="{396D90E6-4371-4F83-AE4C-D0769DC8A3AF}" destId="{3395AC46-F0C1-42F1-A701-2F2E88149937}" srcOrd="0" destOrd="0" presId="urn:microsoft.com/office/officeart/2005/8/layout/gear1"/>
    <dgm:cxn modelId="{F76E61EF-5E3A-486E-9C57-5799090B3DB6}" type="presOf" srcId="{893DD90E-682B-449E-8882-E63D64506393}" destId="{0F41488E-357A-4278-A75B-BFCBB2CA3CF2}" srcOrd="0" destOrd="0" presId="urn:microsoft.com/office/officeart/2005/8/layout/gear1"/>
    <dgm:cxn modelId="{8CEEE0F3-6CCC-4429-80B2-66F28DA4CEA4}" type="presOf" srcId="{FC350D0C-A60B-4B61-BF33-A48029FF02ED}" destId="{E02EFEC5-8840-4D80-9FA0-F2CA21958C75}" srcOrd="0" destOrd="0" presId="urn:microsoft.com/office/officeart/2005/8/layout/gear1"/>
    <dgm:cxn modelId="{53A15AD9-66B3-4B38-B722-8E3BF5DDDB24}" type="presOf" srcId="{FC350D0C-A60B-4B61-BF33-A48029FF02ED}" destId="{FEAFB54D-82AE-491C-97F6-1E5857784B11}" srcOrd="1" destOrd="0" presId="urn:microsoft.com/office/officeart/2005/8/layout/gear1"/>
    <dgm:cxn modelId="{F37BEBDC-911A-461C-AB6E-6E9040E22D03}" type="presOf" srcId="{843F606E-0EB8-4140-8CB4-039E9F02CF12}" destId="{3A821601-75AA-44D1-8BF5-7FE1B4BF3E29}" srcOrd="2" destOrd="0" presId="urn:microsoft.com/office/officeart/2005/8/layout/gear1"/>
    <dgm:cxn modelId="{320D1D2A-6278-4499-BD0F-1250568908E2}" srcId="{44659D0F-8350-4D77-8A16-EB1C3A312CAD}" destId="{FC350D0C-A60B-4B61-BF33-A48029FF02ED}" srcOrd="1" destOrd="0" parTransId="{23A766CB-36EC-4FB9-A857-B5A27A556525}" sibTransId="{893DD90E-682B-449E-8882-E63D64506393}"/>
    <dgm:cxn modelId="{8D56689C-8538-4BE8-84A9-DE22A87C38F0}" srcId="{44659D0F-8350-4D77-8A16-EB1C3A312CAD}" destId="{843F606E-0EB8-4140-8CB4-039E9F02CF12}" srcOrd="2" destOrd="0" parTransId="{B068C0DB-1527-44A7-BC95-CD0CD031CCC7}" sibTransId="{396D90E6-4371-4F83-AE4C-D0769DC8A3AF}"/>
    <dgm:cxn modelId="{3C31886F-C082-41D4-B664-BB7F9C5E0DCF}" type="presOf" srcId="{843F606E-0EB8-4140-8CB4-039E9F02CF12}" destId="{CA840BBC-BC37-4E19-A43F-7096B93CBC8E}" srcOrd="3" destOrd="0" presId="urn:microsoft.com/office/officeart/2005/8/layout/gear1"/>
    <dgm:cxn modelId="{2384172A-45B7-44DC-82C9-F34E05B3B1E8}" type="presOf" srcId="{AC1E2225-06F4-491B-A85A-64DB77CEB285}" destId="{31551433-82DA-459E-A643-65B616CED5ED}" srcOrd="0" destOrd="0" presId="urn:microsoft.com/office/officeart/2005/8/layout/gear1"/>
    <dgm:cxn modelId="{45952EA6-6D75-49DF-BA90-AFAE13E82636}" srcId="{44659D0F-8350-4D77-8A16-EB1C3A312CAD}" destId="{9488E44D-63FE-4447-8709-89C53E2CB61D}" srcOrd="0" destOrd="0" parTransId="{A33B4246-799B-4575-8673-5ACFC5D39783}" sibTransId="{AC1E2225-06F4-491B-A85A-64DB77CEB285}"/>
    <dgm:cxn modelId="{511AC827-AFCC-445E-BB70-D05EB9599372}" type="presOf" srcId="{9488E44D-63FE-4447-8709-89C53E2CB61D}" destId="{808C4BE0-2125-49B8-A1D6-4C56639BD137}" srcOrd="2" destOrd="0" presId="urn:microsoft.com/office/officeart/2005/8/layout/gear1"/>
    <dgm:cxn modelId="{8D7A8706-B45F-47B4-8861-5D6955EAEB62}" type="presOf" srcId="{9488E44D-63FE-4447-8709-89C53E2CB61D}" destId="{EC9C9928-DFBD-4775-AA80-C95E7EA6F7CE}" srcOrd="1" destOrd="0" presId="urn:microsoft.com/office/officeart/2005/8/layout/gear1"/>
    <dgm:cxn modelId="{F85559C8-C73A-4F6F-8748-6E3906632616}" type="presParOf" srcId="{37B1622E-D220-4562-9893-DD5C202B3215}" destId="{19DCF980-F249-44E9-9425-833B80D6FDD7}" srcOrd="0" destOrd="0" presId="urn:microsoft.com/office/officeart/2005/8/layout/gear1"/>
    <dgm:cxn modelId="{95E537CE-1E12-46FF-ACF5-750F7BAB51A4}" type="presParOf" srcId="{37B1622E-D220-4562-9893-DD5C202B3215}" destId="{EC9C9928-DFBD-4775-AA80-C95E7EA6F7CE}" srcOrd="1" destOrd="0" presId="urn:microsoft.com/office/officeart/2005/8/layout/gear1"/>
    <dgm:cxn modelId="{6FF7BDE2-E1E6-4E43-BCEC-A504FE6E6E0C}" type="presParOf" srcId="{37B1622E-D220-4562-9893-DD5C202B3215}" destId="{808C4BE0-2125-49B8-A1D6-4C56639BD137}" srcOrd="2" destOrd="0" presId="urn:microsoft.com/office/officeart/2005/8/layout/gear1"/>
    <dgm:cxn modelId="{D7E4D930-A0A7-4F37-9D29-827A8E5F4DC1}" type="presParOf" srcId="{37B1622E-D220-4562-9893-DD5C202B3215}" destId="{E02EFEC5-8840-4D80-9FA0-F2CA21958C75}" srcOrd="3" destOrd="0" presId="urn:microsoft.com/office/officeart/2005/8/layout/gear1"/>
    <dgm:cxn modelId="{89EC38F3-0615-4532-9DC6-285A883EE062}" type="presParOf" srcId="{37B1622E-D220-4562-9893-DD5C202B3215}" destId="{FEAFB54D-82AE-491C-97F6-1E5857784B11}" srcOrd="4" destOrd="0" presId="urn:microsoft.com/office/officeart/2005/8/layout/gear1"/>
    <dgm:cxn modelId="{D6E91D2A-931C-4DD9-A84B-08F7907DBC07}" type="presParOf" srcId="{37B1622E-D220-4562-9893-DD5C202B3215}" destId="{546111F9-CE5A-495A-830E-F201090DD574}" srcOrd="5" destOrd="0" presId="urn:microsoft.com/office/officeart/2005/8/layout/gear1"/>
    <dgm:cxn modelId="{405CAA3F-E9CE-467D-94CA-7B9C164A4BD7}" type="presParOf" srcId="{37B1622E-D220-4562-9893-DD5C202B3215}" destId="{101A22D9-F1CA-451E-A629-EB4B8E80444B}" srcOrd="6" destOrd="0" presId="urn:microsoft.com/office/officeart/2005/8/layout/gear1"/>
    <dgm:cxn modelId="{25FFFAE7-2ED0-4BDC-9615-4D325440ADF3}" type="presParOf" srcId="{37B1622E-D220-4562-9893-DD5C202B3215}" destId="{F73FC858-B038-4E72-8C99-7C7ADC7718C8}" srcOrd="7" destOrd="0" presId="urn:microsoft.com/office/officeart/2005/8/layout/gear1"/>
    <dgm:cxn modelId="{BDE8A506-DEAB-43AF-8020-D84DAF78AC87}" type="presParOf" srcId="{37B1622E-D220-4562-9893-DD5C202B3215}" destId="{3A821601-75AA-44D1-8BF5-7FE1B4BF3E29}" srcOrd="8" destOrd="0" presId="urn:microsoft.com/office/officeart/2005/8/layout/gear1"/>
    <dgm:cxn modelId="{88310DBD-AD14-4893-8C88-21783E520928}" type="presParOf" srcId="{37B1622E-D220-4562-9893-DD5C202B3215}" destId="{CA840BBC-BC37-4E19-A43F-7096B93CBC8E}" srcOrd="9" destOrd="0" presId="urn:microsoft.com/office/officeart/2005/8/layout/gear1"/>
    <dgm:cxn modelId="{8EF0F0B5-5546-420F-B104-C7A24FA7011D}" type="presParOf" srcId="{37B1622E-D220-4562-9893-DD5C202B3215}" destId="{31551433-82DA-459E-A643-65B616CED5ED}" srcOrd="10" destOrd="0" presId="urn:microsoft.com/office/officeart/2005/8/layout/gear1"/>
    <dgm:cxn modelId="{AD15D541-3EC4-4690-A5E5-E872ADDD87DA}" type="presParOf" srcId="{37B1622E-D220-4562-9893-DD5C202B3215}" destId="{0F41488E-357A-4278-A75B-BFCBB2CA3CF2}" srcOrd="11" destOrd="0" presId="urn:microsoft.com/office/officeart/2005/8/layout/gear1"/>
    <dgm:cxn modelId="{3D61F7FD-3DA6-48DA-92FA-1B3785D7A6E9}" type="presParOf" srcId="{37B1622E-D220-4562-9893-DD5C202B3215}" destId="{3395AC46-F0C1-42F1-A701-2F2E8814993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B677BB-B363-441D-A9AD-291CD9FAF95C}" type="doc">
      <dgm:prSet loTypeId="urn:microsoft.com/office/officeart/2005/8/layout/radial4" loCatId="relationship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pPr latinLnBrk="1"/>
          <a:endParaRPr lang="ko-KR" altLang="en-US"/>
        </a:p>
      </dgm:t>
    </dgm:pt>
    <dgm:pt modelId="{68A43822-DC60-4EAC-BBA6-D567F25DF99A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효과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7AE16BF5-90A8-4241-BB06-DC31F0C2E48A}" type="parTrans" cxnId="{5EB2D0A4-D961-4AA2-B7F9-05DAA3AF5BF4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7AFAB680-3AD6-40BC-9D54-A098D5FD9324}" type="sibTrans" cxnId="{5EB2D0A4-D961-4AA2-B7F9-05DAA3AF5BF4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30CF2356-70EE-499C-87A7-DB3BB6BC0B3A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목표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5B81997F-B1B3-47BE-8B76-5853382E7637}" type="parTrans" cxnId="{F48213ED-C8E0-4EEB-BDCF-DD4CED2292C8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B1FEED62-1A88-4B08-9E37-F2E2A846A181}" type="sibTrans" cxnId="{F48213ED-C8E0-4EEB-BDCF-DD4CED2292C8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26A4C21D-0BC1-4F45-8B3C-9CEE886C3F52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전략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969E4E08-B5A8-4121-B1D8-28F7E1BBBBAC}" type="parTrans" cxnId="{5CEDF00A-BEAB-498A-87CC-8A2EBA1BBD10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FF32974C-F508-411D-9684-018E2773E95E}" type="sibTrans" cxnId="{5CEDF00A-BEAB-498A-87CC-8A2EBA1BBD10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1A2E2BA1-DE3B-4A9A-B23D-1D165DE3C02D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수행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5FECBBC8-43C6-4928-8166-654B31C33FF0}" type="parTrans" cxnId="{65A5B469-CAF1-4A2D-B0AF-703B61E4E427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17463E31-68C7-4481-8877-ADD38DA600FB}" type="sibTrans" cxnId="{65A5B469-CAF1-4A2D-B0AF-703B61E4E427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0C9DA904-4718-40FB-A8E8-AB120BDF4EE1}" type="pres">
      <dgm:prSet presAssocID="{24B677BB-B363-441D-A9AD-291CD9FAF9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C580A67-F5C8-4ED3-A564-15A9B3F45E40}" type="pres">
      <dgm:prSet presAssocID="{68A43822-DC60-4EAC-BBA6-D567F25DF99A}" presName="centerShape" presStyleLbl="node0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8324A0B6-A808-4613-9366-19F6902E424A}" type="pres">
      <dgm:prSet presAssocID="{5B81997F-B1B3-47BE-8B76-5853382E7637}" presName="parTrans" presStyleLbl="bg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5992FB18-AE6A-4C5C-878B-7EFB420F9277}" type="pres">
      <dgm:prSet presAssocID="{30CF2356-70EE-499C-87A7-DB3BB6BC0B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9447996-E6AE-4195-AFD8-9E51714C9850}" type="pres">
      <dgm:prSet presAssocID="{969E4E08-B5A8-4121-B1D8-28F7E1BBBBAC}" presName="parTrans" presStyleLbl="bg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556FE299-C8AE-41E8-883B-A2BCC0EBCF5B}" type="pres">
      <dgm:prSet presAssocID="{26A4C21D-0BC1-4F45-8B3C-9CEE886C3F5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8275C56-9322-4032-B11E-4C0E33A27B20}" type="pres">
      <dgm:prSet presAssocID="{5FECBBC8-43C6-4928-8166-654B31C33FF0}" presName="parTrans" presStyleLbl="bg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E703084-70EC-4D6A-8380-8C14DEEE90EF}" type="pres">
      <dgm:prSet presAssocID="{1A2E2BA1-DE3B-4A9A-B23D-1D165DE3C02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CEDF00A-BEAB-498A-87CC-8A2EBA1BBD10}" srcId="{68A43822-DC60-4EAC-BBA6-D567F25DF99A}" destId="{26A4C21D-0BC1-4F45-8B3C-9CEE886C3F52}" srcOrd="1" destOrd="0" parTransId="{969E4E08-B5A8-4121-B1D8-28F7E1BBBBAC}" sibTransId="{FF32974C-F508-411D-9684-018E2773E95E}"/>
    <dgm:cxn modelId="{E11F9D11-818D-40FB-8425-D21309B38D53}" type="presOf" srcId="{68A43822-DC60-4EAC-BBA6-D567F25DF99A}" destId="{EC580A67-F5C8-4ED3-A564-15A9B3F45E40}" srcOrd="0" destOrd="0" presId="urn:microsoft.com/office/officeart/2005/8/layout/radial4"/>
    <dgm:cxn modelId="{7456223A-2091-460D-94B3-8C876077CD86}" type="presOf" srcId="{5B81997F-B1B3-47BE-8B76-5853382E7637}" destId="{8324A0B6-A808-4613-9366-19F6902E424A}" srcOrd="0" destOrd="0" presId="urn:microsoft.com/office/officeart/2005/8/layout/radial4"/>
    <dgm:cxn modelId="{C7CED9B2-D882-4653-BCF2-6B924A28F29F}" type="presOf" srcId="{30CF2356-70EE-499C-87A7-DB3BB6BC0B3A}" destId="{5992FB18-AE6A-4C5C-878B-7EFB420F9277}" srcOrd="0" destOrd="0" presId="urn:microsoft.com/office/officeart/2005/8/layout/radial4"/>
    <dgm:cxn modelId="{5EB2D0A4-D961-4AA2-B7F9-05DAA3AF5BF4}" srcId="{24B677BB-B363-441D-A9AD-291CD9FAF95C}" destId="{68A43822-DC60-4EAC-BBA6-D567F25DF99A}" srcOrd="0" destOrd="0" parTransId="{7AE16BF5-90A8-4241-BB06-DC31F0C2E48A}" sibTransId="{7AFAB680-3AD6-40BC-9D54-A098D5FD9324}"/>
    <dgm:cxn modelId="{839D9FE9-BBD8-4F56-8AC9-31C8C65DF6A4}" type="presOf" srcId="{26A4C21D-0BC1-4F45-8B3C-9CEE886C3F52}" destId="{556FE299-C8AE-41E8-883B-A2BCC0EBCF5B}" srcOrd="0" destOrd="0" presId="urn:microsoft.com/office/officeart/2005/8/layout/radial4"/>
    <dgm:cxn modelId="{F48213ED-C8E0-4EEB-BDCF-DD4CED2292C8}" srcId="{68A43822-DC60-4EAC-BBA6-D567F25DF99A}" destId="{30CF2356-70EE-499C-87A7-DB3BB6BC0B3A}" srcOrd="0" destOrd="0" parTransId="{5B81997F-B1B3-47BE-8B76-5853382E7637}" sibTransId="{B1FEED62-1A88-4B08-9E37-F2E2A846A181}"/>
    <dgm:cxn modelId="{7E3E4D48-E7DB-49E0-886A-43CCA292F039}" type="presOf" srcId="{5FECBBC8-43C6-4928-8166-654B31C33FF0}" destId="{98275C56-9322-4032-B11E-4C0E33A27B20}" srcOrd="0" destOrd="0" presId="urn:microsoft.com/office/officeart/2005/8/layout/radial4"/>
    <dgm:cxn modelId="{A993DF1E-6D0C-43D4-BA50-16246EA9F129}" type="presOf" srcId="{1A2E2BA1-DE3B-4A9A-B23D-1D165DE3C02D}" destId="{2E703084-70EC-4D6A-8380-8C14DEEE90EF}" srcOrd="0" destOrd="0" presId="urn:microsoft.com/office/officeart/2005/8/layout/radial4"/>
    <dgm:cxn modelId="{65A5B469-CAF1-4A2D-B0AF-703B61E4E427}" srcId="{68A43822-DC60-4EAC-BBA6-D567F25DF99A}" destId="{1A2E2BA1-DE3B-4A9A-B23D-1D165DE3C02D}" srcOrd="2" destOrd="0" parTransId="{5FECBBC8-43C6-4928-8166-654B31C33FF0}" sibTransId="{17463E31-68C7-4481-8877-ADD38DA600FB}"/>
    <dgm:cxn modelId="{E43129F5-DDA0-481A-855D-ADF11E460394}" type="presOf" srcId="{969E4E08-B5A8-4121-B1D8-28F7E1BBBBAC}" destId="{09447996-E6AE-4195-AFD8-9E51714C9850}" srcOrd="0" destOrd="0" presId="urn:microsoft.com/office/officeart/2005/8/layout/radial4"/>
    <dgm:cxn modelId="{F65F5983-F167-4771-B067-D059EB902B57}" type="presOf" srcId="{24B677BB-B363-441D-A9AD-291CD9FAF95C}" destId="{0C9DA904-4718-40FB-A8E8-AB120BDF4EE1}" srcOrd="0" destOrd="0" presId="urn:microsoft.com/office/officeart/2005/8/layout/radial4"/>
    <dgm:cxn modelId="{3D82DB74-4FAD-4F14-98E1-60E2CB6AD185}" type="presParOf" srcId="{0C9DA904-4718-40FB-A8E8-AB120BDF4EE1}" destId="{EC580A67-F5C8-4ED3-A564-15A9B3F45E40}" srcOrd="0" destOrd="0" presId="urn:microsoft.com/office/officeart/2005/8/layout/radial4"/>
    <dgm:cxn modelId="{611897E2-A13B-48DA-BF20-BBD1CA7BE6BF}" type="presParOf" srcId="{0C9DA904-4718-40FB-A8E8-AB120BDF4EE1}" destId="{8324A0B6-A808-4613-9366-19F6902E424A}" srcOrd="1" destOrd="0" presId="urn:microsoft.com/office/officeart/2005/8/layout/radial4"/>
    <dgm:cxn modelId="{32A784C7-9B0F-4265-8B26-0D5495A0BDC8}" type="presParOf" srcId="{0C9DA904-4718-40FB-A8E8-AB120BDF4EE1}" destId="{5992FB18-AE6A-4C5C-878B-7EFB420F9277}" srcOrd="2" destOrd="0" presId="urn:microsoft.com/office/officeart/2005/8/layout/radial4"/>
    <dgm:cxn modelId="{A96119DB-F224-498D-873E-7C5B3873A927}" type="presParOf" srcId="{0C9DA904-4718-40FB-A8E8-AB120BDF4EE1}" destId="{09447996-E6AE-4195-AFD8-9E51714C9850}" srcOrd="3" destOrd="0" presId="urn:microsoft.com/office/officeart/2005/8/layout/radial4"/>
    <dgm:cxn modelId="{2AA33147-5DA0-4F04-8FAF-642A2CF811D6}" type="presParOf" srcId="{0C9DA904-4718-40FB-A8E8-AB120BDF4EE1}" destId="{556FE299-C8AE-41E8-883B-A2BCC0EBCF5B}" srcOrd="4" destOrd="0" presId="urn:microsoft.com/office/officeart/2005/8/layout/radial4"/>
    <dgm:cxn modelId="{D8B6918B-BCAF-442C-80A1-D051325043E6}" type="presParOf" srcId="{0C9DA904-4718-40FB-A8E8-AB120BDF4EE1}" destId="{98275C56-9322-4032-B11E-4C0E33A27B20}" srcOrd="5" destOrd="0" presId="urn:microsoft.com/office/officeart/2005/8/layout/radial4"/>
    <dgm:cxn modelId="{8997E6F8-B0B4-41FD-99B8-B4D9AA3B0036}" type="presParOf" srcId="{0C9DA904-4718-40FB-A8E8-AB120BDF4EE1}" destId="{2E703084-70EC-4D6A-8380-8C14DEEE90E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CF980-F249-44E9-9425-833B80D6FDD7}">
      <dsp:nvSpPr>
        <dsp:cNvPr id="0" name=""/>
        <dsp:cNvSpPr/>
      </dsp:nvSpPr>
      <dsp:spPr>
        <a:xfrm>
          <a:off x="1248600" y="1166201"/>
          <a:ext cx="1425356" cy="1425356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과학성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1535160" y="1500084"/>
        <a:ext cx="852236" cy="732662"/>
      </dsp:txXfrm>
    </dsp:sp>
    <dsp:sp modelId="{E02EFEC5-8840-4D80-9FA0-F2CA21958C75}">
      <dsp:nvSpPr>
        <dsp:cNvPr id="0" name=""/>
        <dsp:cNvSpPr/>
      </dsp:nvSpPr>
      <dsp:spPr>
        <a:xfrm>
          <a:off x="419302" y="829298"/>
          <a:ext cx="1036623" cy="1036623"/>
        </a:xfrm>
        <a:prstGeom prst="gear6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경험성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680275" y="1091848"/>
        <a:ext cx="514677" cy="511523"/>
      </dsp:txXfrm>
    </dsp:sp>
    <dsp:sp modelId="{101A22D9-F1CA-451E-A629-EB4B8E80444B}">
      <dsp:nvSpPr>
        <dsp:cNvPr id="0" name=""/>
        <dsp:cNvSpPr/>
      </dsp:nvSpPr>
      <dsp:spPr>
        <a:xfrm rot="20700000">
          <a:off x="999916" y="114134"/>
          <a:ext cx="1015679" cy="1015679"/>
        </a:xfrm>
        <a:prstGeom prst="gear6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창의성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 rot="-20700000">
        <a:off x="1222685" y="336902"/>
        <a:ext cx="570142" cy="570142"/>
      </dsp:txXfrm>
    </dsp:sp>
    <dsp:sp modelId="{31551433-82DA-459E-A643-65B616CED5ED}">
      <dsp:nvSpPr>
        <dsp:cNvPr id="0" name=""/>
        <dsp:cNvSpPr/>
      </dsp:nvSpPr>
      <dsp:spPr>
        <a:xfrm>
          <a:off x="1122321" y="960434"/>
          <a:ext cx="1824456" cy="1824456"/>
        </a:xfrm>
        <a:prstGeom prst="circularArrow">
          <a:avLst>
            <a:gd name="adj1" fmla="val 4688"/>
            <a:gd name="adj2" fmla="val 299029"/>
            <a:gd name="adj3" fmla="val 2459526"/>
            <a:gd name="adj4" fmla="val 15989181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1488E-357A-4278-A75B-BFCBB2CA3CF2}">
      <dsp:nvSpPr>
        <dsp:cNvPr id="0" name=""/>
        <dsp:cNvSpPr/>
      </dsp:nvSpPr>
      <dsp:spPr>
        <a:xfrm>
          <a:off x="235718" y="606811"/>
          <a:ext cx="1325581" cy="132558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5AC46-F0C1-42F1-A701-2F2E88149937}">
      <dsp:nvSpPr>
        <dsp:cNvPr id="0" name=""/>
        <dsp:cNvSpPr/>
      </dsp:nvSpPr>
      <dsp:spPr>
        <a:xfrm>
          <a:off x="764979" y="-101459"/>
          <a:ext cx="1429244" cy="142924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80A67-F5C8-4ED3-A564-15A9B3F45E40}">
      <dsp:nvSpPr>
        <dsp:cNvPr id="0" name=""/>
        <dsp:cNvSpPr/>
      </dsp:nvSpPr>
      <dsp:spPr>
        <a:xfrm>
          <a:off x="1634316" y="727522"/>
          <a:ext cx="609431" cy="6094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효과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1723565" y="816771"/>
        <a:ext cx="430933" cy="430933"/>
      </dsp:txXfrm>
    </dsp:sp>
    <dsp:sp modelId="{8324A0B6-A808-4613-9366-19F6902E424A}">
      <dsp:nvSpPr>
        <dsp:cNvPr id="0" name=""/>
        <dsp:cNvSpPr/>
      </dsp:nvSpPr>
      <dsp:spPr>
        <a:xfrm rot="12900000">
          <a:off x="1241051" y="620650"/>
          <a:ext cx="468395" cy="17368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92FB18-AE6A-4C5C-878B-7EFB420F9277}">
      <dsp:nvSpPr>
        <dsp:cNvPr id="0" name=""/>
        <dsp:cNvSpPr/>
      </dsp:nvSpPr>
      <dsp:spPr>
        <a:xfrm>
          <a:off x="993925" y="341580"/>
          <a:ext cx="578960" cy="463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목표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1007491" y="355146"/>
        <a:ext cx="551828" cy="436036"/>
      </dsp:txXfrm>
    </dsp:sp>
    <dsp:sp modelId="{09447996-E6AE-4195-AFD8-9E51714C9850}">
      <dsp:nvSpPr>
        <dsp:cNvPr id="0" name=""/>
        <dsp:cNvSpPr/>
      </dsp:nvSpPr>
      <dsp:spPr>
        <a:xfrm rot="16200000">
          <a:off x="1704834" y="379220"/>
          <a:ext cx="468395" cy="17368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6FE299-C8AE-41E8-883B-A2BCC0EBCF5B}">
      <dsp:nvSpPr>
        <dsp:cNvPr id="0" name=""/>
        <dsp:cNvSpPr/>
      </dsp:nvSpPr>
      <dsp:spPr>
        <a:xfrm>
          <a:off x="1649551" y="282"/>
          <a:ext cx="578960" cy="463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전략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1663117" y="13848"/>
        <a:ext cx="551828" cy="436036"/>
      </dsp:txXfrm>
    </dsp:sp>
    <dsp:sp modelId="{98275C56-9322-4032-B11E-4C0E33A27B20}">
      <dsp:nvSpPr>
        <dsp:cNvPr id="0" name=""/>
        <dsp:cNvSpPr/>
      </dsp:nvSpPr>
      <dsp:spPr>
        <a:xfrm rot="19500000">
          <a:off x="2168617" y="620650"/>
          <a:ext cx="468395" cy="17368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703084-70EC-4D6A-8380-8C14DEEE90EF}">
      <dsp:nvSpPr>
        <dsp:cNvPr id="0" name=""/>
        <dsp:cNvSpPr/>
      </dsp:nvSpPr>
      <dsp:spPr>
        <a:xfrm>
          <a:off x="2305178" y="341580"/>
          <a:ext cx="578960" cy="463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수행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2318744" y="355146"/>
        <a:ext cx="551828" cy="436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77BA4-8D56-4F67-BBA5-8E0D7AF5E13B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1F01C-EF00-4956-9701-AA04D4F3F5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151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6596-4A2A-44FA-90EA-E5351189541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5737-DFBB-4289-BF98-71B3BD0E569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1EAF-5433-4B2C-9A5A-8D212024BB0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E65A-CACF-4CDD-BB60-D0C9725DA17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A1D366C-4525-4FC8-B6B3-CEA1E54E44A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십자형 6"/>
          <p:cNvSpPr/>
          <p:nvPr userDrawn="1"/>
        </p:nvSpPr>
        <p:spPr>
          <a:xfrm>
            <a:off x="0" y="0"/>
            <a:ext cx="9906000" cy="1268760"/>
          </a:xfrm>
          <a:prstGeom prst="plus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십자형 7"/>
          <p:cNvSpPr/>
          <p:nvPr userDrawn="1"/>
        </p:nvSpPr>
        <p:spPr>
          <a:xfrm>
            <a:off x="416496" y="0"/>
            <a:ext cx="9073008" cy="1268760"/>
          </a:xfrm>
          <a:prstGeom prst="plus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6472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216" y="6267456"/>
            <a:ext cx="1379414" cy="4529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AE99-90C9-4FEB-B117-49B00572EAE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FBE8-FE66-47FA-8B8B-3D547003C17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08B9-43CE-48A1-8176-E50C29CE04A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F9BD-C0FA-4EC0-AC36-2720F251B8F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D05-C008-4039-A760-F19F7C6B4D6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8256-6EE7-4283-AAFE-E3DE1B621E2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B12A-2222-44DB-9AC0-A80E8D7F40C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63817-6CB8-4946-9D5A-23B25B85E8D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D366C-4525-4FC8-B6B3-CEA1E54E4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 rot="19922575">
            <a:off x="324401" y="1576996"/>
            <a:ext cx="4032448" cy="4604450"/>
          </a:xfrm>
          <a:custGeom>
            <a:avLst/>
            <a:gdLst>
              <a:gd name="connsiteX0" fmla="*/ 0 w 4032448"/>
              <a:gd name="connsiteY0" fmla="*/ 1836204 h 3672408"/>
              <a:gd name="connsiteX1" fmla="*/ 1659803 w 4032448"/>
              <a:gd name="connsiteY1" fmla="*/ 1511606 h 3672408"/>
              <a:gd name="connsiteX2" fmla="*/ 2016224 w 4032448"/>
              <a:gd name="connsiteY2" fmla="*/ 0 h 3672408"/>
              <a:gd name="connsiteX3" fmla="*/ 2372645 w 4032448"/>
              <a:gd name="connsiteY3" fmla="*/ 1511606 h 3672408"/>
              <a:gd name="connsiteX4" fmla="*/ 4032448 w 4032448"/>
              <a:gd name="connsiteY4" fmla="*/ 1836204 h 3672408"/>
              <a:gd name="connsiteX5" fmla="*/ 2372645 w 4032448"/>
              <a:gd name="connsiteY5" fmla="*/ 2160802 h 3672408"/>
              <a:gd name="connsiteX6" fmla="*/ 2016224 w 4032448"/>
              <a:gd name="connsiteY6" fmla="*/ 3672408 h 3672408"/>
              <a:gd name="connsiteX7" fmla="*/ 1659803 w 4032448"/>
              <a:gd name="connsiteY7" fmla="*/ 2160802 h 3672408"/>
              <a:gd name="connsiteX8" fmla="*/ 0 w 4032448"/>
              <a:gd name="connsiteY8" fmla="*/ 1836204 h 3672408"/>
              <a:gd name="connsiteX0" fmla="*/ 0 w 4032448"/>
              <a:gd name="connsiteY0" fmla="*/ 1836204 h 3672408"/>
              <a:gd name="connsiteX1" fmla="*/ 1659803 w 4032448"/>
              <a:gd name="connsiteY1" fmla="*/ 1511606 h 3672408"/>
              <a:gd name="connsiteX2" fmla="*/ 2016224 w 4032448"/>
              <a:gd name="connsiteY2" fmla="*/ 0 h 3672408"/>
              <a:gd name="connsiteX3" fmla="*/ 2372645 w 4032448"/>
              <a:gd name="connsiteY3" fmla="*/ 1511606 h 3672408"/>
              <a:gd name="connsiteX4" fmla="*/ 4032448 w 4032448"/>
              <a:gd name="connsiteY4" fmla="*/ 1836204 h 3672408"/>
              <a:gd name="connsiteX5" fmla="*/ 2372645 w 4032448"/>
              <a:gd name="connsiteY5" fmla="*/ 2160802 h 3672408"/>
              <a:gd name="connsiteX6" fmla="*/ 2016224 w 4032448"/>
              <a:gd name="connsiteY6" fmla="*/ 3672408 h 3672408"/>
              <a:gd name="connsiteX7" fmla="*/ 1659803 w 4032448"/>
              <a:gd name="connsiteY7" fmla="*/ 2160802 h 3672408"/>
              <a:gd name="connsiteX8" fmla="*/ 0 w 4032448"/>
              <a:gd name="connsiteY8" fmla="*/ 1836204 h 3672408"/>
              <a:gd name="connsiteX0" fmla="*/ 0 w 4032448"/>
              <a:gd name="connsiteY0" fmla="*/ 1836204 h 3672408"/>
              <a:gd name="connsiteX1" fmla="*/ 1659803 w 4032448"/>
              <a:gd name="connsiteY1" fmla="*/ 1511606 h 3672408"/>
              <a:gd name="connsiteX2" fmla="*/ 2016224 w 4032448"/>
              <a:gd name="connsiteY2" fmla="*/ 0 h 3672408"/>
              <a:gd name="connsiteX3" fmla="*/ 2372645 w 4032448"/>
              <a:gd name="connsiteY3" fmla="*/ 1511606 h 3672408"/>
              <a:gd name="connsiteX4" fmla="*/ 4032448 w 4032448"/>
              <a:gd name="connsiteY4" fmla="*/ 1836204 h 3672408"/>
              <a:gd name="connsiteX5" fmla="*/ 2372645 w 4032448"/>
              <a:gd name="connsiteY5" fmla="*/ 2160802 h 3672408"/>
              <a:gd name="connsiteX6" fmla="*/ 2016224 w 4032448"/>
              <a:gd name="connsiteY6" fmla="*/ 3672408 h 3672408"/>
              <a:gd name="connsiteX7" fmla="*/ 1659803 w 4032448"/>
              <a:gd name="connsiteY7" fmla="*/ 2160802 h 3672408"/>
              <a:gd name="connsiteX8" fmla="*/ 0 w 4032448"/>
              <a:gd name="connsiteY8" fmla="*/ 1836204 h 3672408"/>
              <a:gd name="connsiteX0" fmla="*/ 0 w 4032448"/>
              <a:gd name="connsiteY0" fmla="*/ 1836204 h 3672408"/>
              <a:gd name="connsiteX1" fmla="*/ 1659803 w 4032448"/>
              <a:gd name="connsiteY1" fmla="*/ 1511606 h 3672408"/>
              <a:gd name="connsiteX2" fmla="*/ 2016224 w 4032448"/>
              <a:gd name="connsiteY2" fmla="*/ 0 h 3672408"/>
              <a:gd name="connsiteX3" fmla="*/ 2372645 w 4032448"/>
              <a:gd name="connsiteY3" fmla="*/ 1511606 h 3672408"/>
              <a:gd name="connsiteX4" fmla="*/ 4032448 w 4032448"/>
              <a:gd name="connsiteY4" fmla="*/ 1836204 h 3672408"/>
              <a:gd name="connsiteX5" fmla="*/ 2372645 w 4032448"/>
              <a:gd name="connsiteY5" fmla="*/ 2160802 h 3672408"/>
              <a:gd name="connsiteX6" fmla="*/ 2016224 w 4032448"/>
              <a:gd name="connsiteY6" fmla="*/ 3672408 h 3672408"/>
              <a:gd name="connsiteX7" fmla="*/ 1659803 w 4032448"/>
              <a:gd name="connsiteY7" fmla="*/ 2160802 h 3672408"/>
              <a:gd name="connsiteX8" fmla="*/ 0 w 4032448"/>
              <a:gd name="connsiteY8" fmla="*/ 1836204 h 3672408"/>
              <a:gd name="connsiteX0" fmla="*/ 0 w 4032448"/>
              <a:gd name="connsiteY0" fmla="*/ 1836204 h 3672408"/>
              <a:gd name="connsiteX1" fmla="*/ 1659803 w 4032448"/>
              <a:gd name="connsiteY1" fmla="*/ 1511606 h 3672408"/>
              <a:gd name="connsiteX2" fmla="*/ 2016224 w 4032448"/>
              <a:gd name="connsiteY2" fmla="*/ 0 h 3672408"/>
              <a:gd name="connsiteX3" fmla="*/ 2372645 w 4032448"/>
              <a:gd name="connsiteY3" fmla="*/ 1511606 h 3672408"/>
              <a:gd name="connsiteX4" fmla="*/ 4032448 w 4032448"/>
              <a:gd name="connsiteY4" fmla="*/ 1836204 h 3672408"/>
              <a:gd name="connsiteX5" fmla="*/ 2372645 w 4032448"/>
              <a:gd name="connsiteY5" fmla="*/ 2160802 h 3672408"/>
              <a:gd name="connsiteX6" fmla="*/ 2016224 w 4032448"/>
              <a:gd name="connsiteY6" fmla="*/ 3672408 h 3672408"/>
              <a:gd name="connsiteX7" fmla="*/ 1659803 w 4032448"/>
              <a:gd name="connsiteY7" fmla="*/ 2160802 h 3672408"/>
              <a:gd name="connsiteX8" fmla="*/ 0 w 4032448"/>
              <a:gd name="connsiteY8" fmla="*/ 1836204 h 3672408"/>
              <a:gd name="connsiteX0" fmla="*/ 0 w 4032448"/>
              <a:gd name="connsiteY0" fmla="*/ 1836204 h 3672408"/>
              <a:gd name="connsiteX1" fmla="*/ 1659803 w 4032448"/>
              <a:gd name="connsiteY1" fmla="*/ 1511606 h 3672408"/>
              <a:gd name="connsiteX2" fmla="*/ 2016224 w 4032448"/>
              <a:gd name="connsiteY2" fmla="*/ 0 h 3672408"/>
              <a:gd name="connsiteX3" fmla="*/ 2372645 w 4032448"/>
              <a:gd name="connsiteY3" fmla="*/ 1511606 h 3672408"/>
              <a:gd name="connsiteX4" fmla="*/ 4032448 w 4032448"/>
              <a:gd name="connsiteY4" fmla="*/ 1836204 h 3672408"/>
              <a:gd name="connsiteX5" fmla="*/ 2372645 w 4032448"/>
              <a:gd name="connsiteY5" fmla="*/ 2160802 h 3672408"/>
              <a:gd name="connsiteX6" fmla="*/ 2016224 w 4032448"/>
              <a:gd name="connsiteY6" fmla="*/ 3672408 h 3672408"/>
              <a:gd name="connsiteX7" fmla="*/ 1659803 w 4032448"/>
              <a:gd name="connsiteY7" fmla="*/ 2160802 h 3672408"/>
              <a:gd name="connsiteX8" fmla="*/ 0 w 4032448"/>
              <a:gd name="connsiteY8" fmla="*/ 1836204 h 3672408"/>
              <a:gd name="connsiteX0" fmla="*/ 0 w 4032448"/>
              <a:gd name="connsiteY0" fmla="*/ 1836204 h 3672408"/>
              <a:gd name="connsiteX1" fmla="*/ 1659803 w 4032448"/>
              <a:gd name="connsiteY1" fmla="*/ 1511606 h 3672408"/>
              <a:gd name="connsiteX2" fmla="*/ 2016224 w 4032448"/>
              <a:gd name="connsiteY2" fmla="*/ 0 h 3672408"/>
              <a:gd name="connsiteX3" fmla="*/ 2372645 w 4032448"/>
              <a:gd name="connsiteY3" fmla="*/ 1511606 h 3672408"/>
              <a:gd name="connsiteX4" fmla="*/ 4032448 w 4032448"/>
              <a:gd name="connsiteY4" fmla="*/ 1836204 h 3672408"/>
              <a:gd name="connsiteX5" fmla="*/ 2372645 w 4032448"/>
              <a:gd name="connsiteY5" fmla="*/ 2160802 h 3672408"/>
              <a:gd name="connsiteX6" fmla="*/ 2016224 w 4032448"/>
              <a:gd name="connsiteY6" fmla="*/ 3672408 h 3672408"/>
              <a:gd name="connsiteX7" fmla="*/ 1659803 w 4032448"/>
              <a:gd name="connsiteY7" fmla="*/ 2160802 h 3672408"/>
              <a:gd name="connsiteX8" fmla="*/ 0 w 4032448"/>
              <a:gd name="connsiteY8" fmla="*/ 1836204 h 3672408"/>
              <a:gd name="connsiteX0" fmla="*/ 0 w 4032448"/>
              <a:gd name="connsiteY0" fmla="*/ 1836204 h 3672408"/>
              <a:gd name="connsiteX1" fmla="*/ 1659803 w 4032448"/>
              <a:gd name="connsiteY1" fmla="*/ 1511606 h 3672408"/>
              <a:gd name="connsiteX2" fmla="*/ 2016224 w 4032448"/>
              <a:gd name="connsiteY2" fmla="*/ 0 h 3672408"/>
              <a:gd name="connsiteX3" fmla="*/ 2372645 w 4032448"/>
              <a:gd name="connsiteY3" fmla="*/ 1511606 h 3672408"/>
              <a:gd name="connsiteX4" fmla="*/ 4032448 w 4032448"/>
              <a:gd name="connsiteY4" fmla="*/ 1836204 h 3672408"/>
              <a:gd name="connsiteX5" fmla="*/ 2372645 w 4032448"/>
              <a:gd name="connsiteY5" fmla="*/ 2160802 h 3672408"/>
              <a:gd name="connsiteX6" fmla="*/ 2016224 w 4032448"/>
              <a:gd name="connsiteY6" fmla="*/ 3672408 h 3672408"/>
              <a:gd name="connsiteX7" fmla="*/ 1659803 w 4032448"/>
              <a:gd name="connsiteY7" fmla="*/ 2160802 h 3672408"/>
              <a:gd name="connsiteX8" fmla="*/ 0 w 4032448"/>
              <a:gd name="connsiteY8" fmla="*/ 1836204 h 3672408"/>
              <a:gd name="connsiteX0" fmla="*/ 0 w 4032448"/>
              <a:gd name="connsiteY0" fmla="*/ 1836204 h 3672408"/>
              <a:gd name="connsiteX1" fmla="*/ 1659803 w 4032448"/>
              <a:gd name="connsiteY1" fmla="*/ 1511606 h 3672408"/>
              <a:gd name="connsiteX2" fmla="*/ 2016224 w 4032448"/>
              <a:gd name="connsiteY2" fmla="*/ 0 h 3672408"/>
              <a:gd name="connsiteX3" fmla="*/ 2372645 w 4032448"/>
              <a:gd name="connsiteY3" fmla="*/ 1511606 h 3672408"/>
              <a:gd name="connsiteX4" fmla="*/ 4032448 w 4032448"/>
              <a:gd name="connsiteY4" fmla="*/ 1836204 h 3672408"/>
              <a:gd name="connsiteX5" fmla="*/ 2372645 w 4032448"/>
              <a:gd name="connsiteY5" fmla="*/ 2160802 h 3672408"/>
              <a:gd name="connsiteX6" fmla="*/ 2016224 w 4032448"/>
              <a:gd name="connsiteY6" fmla="*/ 3672408 h 3672408"/>
              <a:gd name="connsiteX7" fmla="*/ 1659803 w 4032448"/>
              <a:gd name="connsiteY7" fmla="*/ 2160802 h 3672408"/>
              <a:gd name="connsiteX8" fmla="*/ 0 w 4032448"/>
              <a:gd name="connsiteY8" fmla="*/ 1836204 h 367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2448" h="3672408">
                <a:moveTo>
                  <a:pt x="0" y="1836204"/>
                </a:moveTo>
                <a:cubicBezTo>
                  <a:pt x="1100748" y="1847597"/>
                  <a:pt x="1106535" y="1619805"/>
                  <a:pt x="1659803" y="1511606"/>
                </a:cubicBezTo>
                <a:cubicBezTo>
                  <a:pt x="1778610" y="1007737"/>
                  <a:pt x="2053490" y="933197"/>
                  <a:pt x="2016224" y="0"/>
                </a:cubicBezTo>
                <a:cubicBezTo>
                  <a:pt x="2033516" y="1141016"/>
                  <a:pt x="2253838" y="1007737"/>
                  <a:pt x="2372645" y="1511606"/>
                </a:cubicBezTo>
                <a:cubicBezTo>
                  <a:pt x="2925913" y="1619805"/>
                  <a:pt x="3037485" y="1847597"/>
                  <a:pt x="4032448" y="1836204"/>
                </a:cubicBezTo>
                <a:cubicBezTo>
                  <a:pt x="2995921" y="1806408"/>
                  <a:pt x="2925913" y="2052603"/>
                  <a:pt x="2372645" y="2160802"/>
                </a:cubicBezTo>
                <a:cubicBezTo>
                  <a:pt x="2253838" y="2664671"/>
                  <a:pt x="2054298" y="2772762"/>
                  <a:pt x="2016224" y="3672408"/>
                </a:cubicBezTo>
                <a:cubicBezTo>
                  <a:pt x="1990416" y="2731199"/>
                  <a:pt x="1778610" y="2664671"/>
                  <a:pt x="1659803" y="2160802"/>
                </a:cubicBezTo>
                <a:cubicBezTo>
                  <a:pt x="1106535" y="2052603"/>
                  <a:pt x="1017620" y="1899926"/>
                  <a:pt x="0" y="1836204"/>
                </a:cubicBez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080792" y="1340768"/>
            <a:ext cx="5400600" cy="14697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0000" endA="300" endPos="50000" dist="60007" dir="5400000" sy="-100000" algn="bl" rotWithShape="0"/>
                </a:effectLst>
                <a:latin typeface="맑은 고딕" pitchFamily="50" charset="-127"/>
                <a:ea typeface="맑은 고딕" pitchFamily="50" charset="-127"/>
              </a:rPr>
              <a:t>Advertising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0000" endA="300" endPos="50000" dist="60007" dir="5400000" sy="-100000" algn="bl" rotWithShape="0"/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그림 6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7256" y="5589240"/>
            <a:ext cx="2386083" cy="7834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</a:t>
            </a:r>
            <a:r>
              <a:rPr lang="ko-KR" altLang="en-US"/>
              <a:t>차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모서리가 접힌 도형 4"/>
          <p:cNvSpPr/>
          <p:nvPr/>
        </p:nvSpPr>
        <p:spPr>
          <a:xfrm>
            <a:off x="1640632" y="1628800"/>
            <a:ext cx="5400600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광고의 정의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모서리가 접힌 도형 6"/>
          <p:cNvSpPr/>
          <p:nvPr/>
        </p:nvSpPr>
        <p:spPr>
          <a:xfrm>
            <a:off x="1640632" y="2780928"/>
            <a:ext cx="5400600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TV </a:t>
            </a:r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방송 광고의 종류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모서리가 접힌 도형 8"/>
          <p:cNvSpPr/>
          <p:nvPr/>
        </p:nvSpPr>
        <p:spPr>
          <a:xfrm>
            <a:off x="1640632" y="3933056"/>
            <a:ext cx="5400600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매체별 광고비 현황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모서리가 접힌 도형 10"/>
          <p:cNvSpPr/>
          <p:nvPr/>
        </p:nvSpPr>
        <p:spPr>
          <a:xfrm>
            <a:off x="1640632" y="5157192"/>
            <a:ext cx="5400600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체계적 광고 관리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3" name="그림 12" descr="그림5.JPG"/>
          <p:cNvPicPr>
            <a:picLocks noChangeAspect="1"/>
          </p:cNvPicPr>
          <p:nvPr/>
        </p:nvPicPr>
        <p:blipFill>
          <a:blip r:embed="rId3" cstate="print"/>
          <a:srcRect l="47934" b="66902"/>
          <a:stretch>
            <a:fillRect/>
          </a:stretch>
        </p:blipFill>
        <p:spPr>
          <a:xfrm>
            <a:off x="7185248" y="4005064"/>
            <a:ext cx="2152144" cy="1839094"/>
          </a:xfrm>
          <a:prstGeom prst="rect">
            <a:avLst/>
          </a:prstGeom>
        </p:spPr>
      </p:pic>
      <p:sp>
        <p:nvSpPr>
          <p:cNvPr id="14" name="십자형 13"/>
          <p:cNvSpPr/>
          <p:nvPr/>
        </p:nvSpPr>
        <p:spPr>
          <a:xfrm rot="20760000">
            <a:off x="1174236" y="1641952"/>
            <a:ext cx="828000" cy="792000"/>
          </a:xfrm>
          <a:prstGeom prst="plus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십자형 14"/>
          <p:cNvSpPr/>
          <p:nvPr/>
        </p:nvSpPr>
        <p:spPr>
          <a:xfrm rot="20760000">
            <a:off x="1174236" y="2780973"/>
            <a:ext cx="828000" cy="792000"/>
          </a:xfrm>
          <a:prstGeom prst="plus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십자형 15"/>
          <p:cNvSpPr/>
          <p:nvPr/>
        </p:nvSpPr>
        <p:spPr>
          <a:xfrm rot="20760000">
            <a:off x="1174235" y="3966849"/>
            <a:ext cx="828000" cy="792000"/>
          </a:xfrm>
          <a:prstGeom prst="plus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십자형 16"/>
          <p:cNvSpPr/>
          <p:nvPr/>
        </p:nvSpPr>
        <p:spPr>
          <a:xfrm rot="20760000">
            <a:off x="1174235" y="5157236"/>
            <a:ext cx="828000" cy="792000"/>
          </a:xfrm>
          <a:prstGeom prst="plus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7737" y="1807119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07737" y="2946139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7737" y="4132016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07737" y="5337364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광고의 정의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0472" y="1412776"/>
            <a:ext cx="9289032" cy="25922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2400" b="1" smtClean="0">
                <a:latin typeface="굴림" pitchFamily="50" charset="-127"/>
                <a:ea typeface="굴림" pitchFamily="50" charset="-127"/>
              </a:rPr>
              <a:t>Advertising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It is a form of marketing communication used to </a:t>
            </a:r>
            <a:br>
              <a:rPr lang="en-US" altLang="ko-KR" sz="2000" smtClean="0">
                <a:latin typeface="굴림" pitchFamily="50" charset="-127"/>
                <a:ea typeface="굴림" pitchFamily="50" charset="-127"/>
              </a:rPr>
            </a:b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encourage, persuade, or manipulate an audience to take some action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Advertisers seek to generate increased consumption of their products or services</a:t>
            </a:r>
            <a:endParaRPr lang="ko-KR" altLang="en-US" sz="2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00472" y="4005064"/>
            <a:ext cx="7056784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ko-KR" altLang="en-US" sz="2400" b="1" smtClean="0">
                <a:latin typeface="굴림" pitchFamily="50" charset="-127"/>
                <a:ea typeface="굴림" pitchFamily="50" charset="-127"/>
              </a:rPr>
              <a:t>광</a:t>
            </a:r>
            <a:r>
              <a:rPr lang="ko-KR" altLang="en-US" sz="2400" b="1">
                <a:latin typeface="굴림" pitchFamily="50" charset="-127"/>
                <a:ea typeface="굴림" pitchFamily="50" charset="-127"/>
              </a:rPr>
              <a:t>고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상품이 여러 사람에게 알려지도록 하는 과정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일정한 매체를 통하여 상품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서비스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생각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사람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조직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단체 포함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을 제시하거나 팔리도록 촉진하는 활동</a:t>
            </a:r>
            <a:endParaRPr kumimoji="0" lang="ko-KR" alt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401272" y="4509120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TV </a:t>
            </a:r>
            <a:r>
              <a:rPr lang="ko-KR" altLang="en-US" smtClean="0"/>
              <a:t>방송 광고의 종류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순서도: 지연 5"/>
          <p:cNvSpPr/>
          <p:nvPr/>
        </p:nvSpPr>
        <p:spPr>
          <a:xfrm>
            <a:off x="1928664" y="1885659"/>
            <a:ext cx="1152128" cy="648072"/>
          </a:xfrm>
          <a:prstGeom prst="flowChartDelay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순서도: 수동 입력 6"/>
          <p:cNvSpPr/>
          <p:nvPr/>
        </p:nvSpPr>
        <p:spPr>
          <a:xfrm>
            <a:off x="2165470" y="1885659"/>
            <a:ext cx="2448272" cy="648072"/>
          </a:xfrm>
          <a:prstGeom prst="flowChartManualInpu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일반 규정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순서도: 지연 7"/>
          <p:cNvSpPr/>
          <p:nvPr/>
        </p:nvSpPr>
        <p:spPr>
          <a:xfrm>
            <a:off x="4613013" y="1885659"/>
            <a:ext cx="1152128" cy="648072"/>
          </a:xfrm>
          <a:prstGeom prst="flowChartDelay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순서도: 수동 입력 8"/>
          <p:cNvSpPr/>
          <p:nvPr/>
        </p:nvSpPr>
        <p:spPr>
          <a:xfrm>
            <a:off x="4849819" y="1885659"/>
            <a:ext cx="1332772" cy="648072"/>
          </a:xfrm>
          <a:prstGeom prst="flowChartManualInpu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시간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순서도: 지연 9"/>
          <p:cNvSpPr/>
          <p:nvPr/>
        </p:nvSpPr>
        <p:spPr>
          <a:xfrm>
            <a:off x="6187527" y="1885659"/>
            <a:ext cx="1152128" cy="648072"/>
          </a:xfrm>
          <a:prstGeom prst="flowChartDelay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순서도: 수동 입력 10"/>
          <p:cNvSpPr/>
          <p:nvPr/>
        </p:nvSpPr>
        <p:spPr>
          <a:xfrm>
            <a:off x="6424332" y="1885659"/>
            <a:ext cx="2698885" cy="648072"/>
          </a:xfrm>
          <a:prstGeom prst="flowChartManualInpu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내용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2" name="배지 11"/>
          <p:cNvSpPr/>
          <p:nvPr/>
        </p:nvSpPr>
        <p:spPr>
          <a:xfrm>
            <a:off x="272480" y="2514600"/>
            <a:ext cx="1800200" cy="1236518"/>
          </a:xfrm>
          <a:prstGeom prst="plaqu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/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SPOT</a:t>
            </a: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광고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4" name="배지 13"/>
          <p:cNvSpPr/>
          <p:nvPr/>
        </p:nvSpPr>
        <p:spPr>
          <a:xfrm>
            <a:off x="272480" y="4704361"/>
            <a:ext cx="1800200" cy="1291193"/>
          </a:xfrm>
          <a:prstGeom prst="plaqu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/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자막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광</a:t>
            </a:r>
            <a:r>
              <a: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고</a:t>
            </a:r>
          </a:p>
        </p:txBody>
      </p:sp>
      <p:sp>
        <p:nvSpPr>
          <p:cNvPr id="15" name="배지 14"/>
          <p:cNvSpPr/>
          <p:nvPr/>
        </p:nvSpPr>
        <p:spPr>
          <a:xfrm>
            <a:off x="272480" y="3748205"/>
            <a:ext cx="1800200" cy="976939"/>
          </a:xfrm>
          <a:prstGeom prst="plaque">
            <a:avLst>
              <a:gd name="adj" fmla="val 20922"/>
            </a:avLst>
          </a:prstGeom>
          <a:gradFill flip="none" rotWithShape="1">
            <a:gsLst>
              <a:gs pos="0">
                <a:srgbClr val="00B0F0"/>
              </a:gs>
              <a:gs pos="100000">
                <a:schemeClr val="bg1"/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프로그램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광</a:t>
            </a:r>
            <a:r>
              <a: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고</a:t>
            </a: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1928664" y="2492896"/>
          <a:ext cx="7194003" cy="349119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692924"/>
                <a:gridCol w="1554918"/>
                <a:gridCol w="2946161"/>
              </a:tblGrid>
              <a:tr h="6232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시간마다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회 이내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30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초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방송 프로그램 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사이에 내보내는 광고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232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매회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건 이내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9537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방송 프로그램 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시간의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8/100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이내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15~30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초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프로그램의 스폰서로 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참여하여 그 프로그램 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전후에 수행하는 광고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232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시간마다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회 이내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초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방송국 명칭이나 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방송 순서의 안내에 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자막으로 표시하는 광고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676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자막 크기는 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화면의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1/4</a:t>
                      </a:r>
                      <a:r>
                        <a:rPr lang="en-US" altLang="ko-KR" baseline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baseline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이내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매체별 광고비 현황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632520" y="1484784"/>
          <a:ext cx="8712968" cy="4618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육각형 5"/>
          <p:cNvSpPr/>
          <p:nvPr/>
        </p:nvSpPr>
        <p:spPr>
          <a:xfrm>
            <a:off x="4304928" y="2276872"/>
            <a:ext cx="2880320" cy="648072"/>
          </a:xfrm>
          <a:prstGeom prst="hexagon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기타는 모바일</a:t>
            </a:r>
            <a:r>
              <a:rPr lang="en-US" altLang="ko-KR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</a:t>
            </a: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옥외 광고 등을 포함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체계적 광고 관리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366C-4525-4FC8-B6B3-CEA1E54E44AA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24" name="그룹 23"/>
          <p:cNvGrpSpPr/>
          <p:nvPr/>
        </p:nvGrpSpPr>
        <p:grpSpPr>
          <a:xfrm>
            <a:off x="488504" y="1556792"/>
            <a:ext cx="4176464" cy="4248472"/>
            <a:chOff x="488504" y="1556792"/>
            <a:chExt cx="4176464" cy="4248472"/>
          </a:xfrm>
        </p:grpSpPr>
        <p:sp>
          <p:nvSpPr>
            <p:cNvPr id="6" name="한쪽 모서리가 둥근 사각형 5"/>
            <p:cNvSpPr/>
            <p:nvPr/>
          </p:nvSpPr>
          <p:spPr>
            <a:xfrm>
              <a:off x="488504" y="1844824"/>
              <a:ext cx="4176464" cy="3960440"/>
            </a:xfrm>
            <a:prstGeom prst="round1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5" name="가로로 말린 두루마리 모양 4"/>
            <p:cNvSpPr/>
            <p:nvPr/>
          </p:nvSpPr>
          <p:spPr>
            <a:xfrm>
              <a:off x="1280592" y="1556792"/>
              <a:ext cx="2736304" cy="576064"/>
            </a:xfrm>
            <a:prstGeom prst="horizontalScroll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광고의 순환적 과정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7" name="타원형 설명선 6"/>
            <p:cNvSpPr/>
            <p:nvPr/>
          </p:nvSpPr>
          <p:spPr>
            <a:xfrm>
              <a:off x="1424608" y="2204864"/>
              <a:ext cx="2232248" cy="504056"/>
            </a:xfrm>
            <a:prstGeom prst="wedgeEllipseCallout">
              <a:avLst>
                <a:gd name="adj1" fmla="val 2442"/>
                <a:gd name="adj2" fmla="val 7212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광고 대행 수수료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9" name="순서도: 화면 표시 8"/>
            <p:cNvSpPr/>
            <p:nvPr/>
          </p:nvSpPr>
          <p:spPr>
            <a:xfrm flipH="1">
              <a:off x="776536" y="3140968"/>
              <a:ext cx="1368152" cy="432048"/>
            </a:xfrm>
            <a:prstGeom prst="flowChartDisplay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광고주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0" name="순서도: 화면 표시 9"/>
            <p:cNvSpPr/>
            <p:nvPr/>
          </p:nvSpPr>
          <p:spPr>
            <a:xfrm flipH="1">
              <a:off x="776536" y="4221088"/>
              <a:ext cx="1368152" cy="432048"/>
            </a:xfrm>
            <a:prstGeom prst="flowChartDisplay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고객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1" name="타원형 설명선 10"/>
            <p:cNvSpPr/>
            <p:nvPr/>
          </p:nvSpPr>
          <p:spPr>
            <a:xfrm>
              <a:off x="1424608" y="5085184"/>
              <a:ext cx="2232248" cy="504056"/>
            </a:xfrm>
            <a:prstGeom prst="wedgeEllipseCallout">
              <a:avLst>
                <a:gd name="adj1" fmla="val -816"/>
                <a:gd name="adj2" fmla="val -98981"/>
              </a:avLst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광고 및 정보전달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cxnSp>
          <p:nvCxnSpPr>
            <p:cNvPr id="15" name="직선 화살표 연결선 14"/>
            <p:cNvCxnSpPr>
              <a:stCxn id="9" idx="2"/>
              <a:endCxn id="10" idx="0"/>
            </p:cNvCxnSpPr>
            <p:nvPr/>
          </p:nvCxnSpPr>
          <p:spPr>
            <a:xfrm>
              <a:off x="1460612" y="3573016"/>
              <a:ext cx="0" cy="64807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왼쪽으로 구부러진 화살표 15"/>
            <p:cNvSpPr/>
            <p:nvPr/>
          </p:nvSpPr>
          <p:spPr>
            <a:xfrm>
              <a:off x="2216696" y="2996952"/>
              <a:ext cx="1584176" cy="1656184"/>
            </a:xfrm>
            <a:prstGeom prst="curvedLeftArrow">
              <a:avLst>
                <a:gd name="adj1" fmla="val 11109"/>
                <a:gd name="adj2" fmla="val 27009"/>
                <a:gd name="adj3" fmla="val 26519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2" name="정육면체 11"/>
            <p:cNvSpPr/>
            <p:nvPr/>
          </p:nvSpPr>
          <p:spPr>
            <a:xfrm>
              <a:off x="2979069" y="2810643"/>
              <a:ext cx="1512168" cy="576064"/>
            </a:xfrm>
            <a:prstGeom prst="cub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광고대행사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3" name="정육면체 12"/>
            <p:cNvSpPr/>
            <p:nvPr/>
          </p:nvSpPr>
          <p:spPr>
            <a:xfrm>
              <a:off x="2864768" y="4306403"/>
              <a:ext cx="1512168" cy="576064"/>
            </a:xfrm>
            <a:prstGeom prst="cub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광고매체사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5241032" y="1597628"/>
            <a:ext cx="4176464" cy="4207636"/>
            <a:chOff x="5241032" y="1597628"/>
            <a:chExt cx="4176464" cy="4207636"/>
          </a:xfrm>
        </p:grpSpPr>
        <p:sp>
          <p:nvSpPr>
            <p:cNvPr id="17" name="한쪽 모서리가 둥근 사각형 16"/>
            <p:cNvSpPr/>
            <p:nvPr/>
          </p:nvSpPr>
          <p:spPr>
            <a:xfrm flipH="1">
              <a:off x="5241032" y="1628800"/>
              <a:ext cx="4176464" cy="4176464"/>
            </a:xfrm>
            <a:prstGeom prst="round1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graphicFrame>
          <p:nvGraphicFramePr>
            <p:cNvPr id="18" name="다이어그램 17"/>
            <p:cNvGraphicFramePr/>
            <p:nvPr/>
          </p:nvGraphicFramePr>
          <p:xfrm>
            <a:off x="5837878" y="1597628"/>
            <a:ext cx="2756357" cy="259155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9" name="오각형 18"/>
            <p:cNvSpPr/>
            <p:nvPr/>
          </p:nvSpPr>
          <p:spPr>
            <a:xfrm>
              <a:off x="5457056" y="2132856"/>
              <a:ext cx="576064" cy="1440160"/>
            </a:xfrm>
            <a:prstGeom prst="homePlat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광고관리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21" name="오각형 20"/>
            <p:cNvSpPr/>
            <p:nvPr/>
          </p:nvSpPr>
          <p:spPr>
            <a:xfrm flipH="1">
              <a:off x="8769424" y="2132856"/>
              <a:ext cx="576064" cy="1440160"/>
            </a:xfrm>
            <a:prstGeom prst="homePlat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성공요건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22" name="모서리가 접힌 도형 21"/>
            <p:cNvSpPr/>
            <p:nvPr/>
          </p:nvSpPr>
          <p:spPr>
            <a:xfrm flipH="1">
              <a:off x="5457056" y="4221088"/>
              <a:ext cx="3816424" cy="1440160"/>
            </a:xfrm>
            <a:prstGeom prst="foldedCorner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graphicFrame>
          <p:nvGraphicFramePr>
            <p:cNvPr id="23" name="다이어그램 22"/>
            <p:cNvGraphicFramePr/>
            <p:nvPr/>
          </p:nvGraphicFramePr>
          <p:xfrm>
            <a:off x="5457056" y="4293096"/>
            <a:ext cx="3878064" cy="133723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12700">
          <a:solidFill>
            <a:schemeClr val="tx1"/>
          </a:solidFill>
        </a:ln>
      </a:spPr>
      <a:bodyPr wrap="none" rtlCol="0" anchor="ctr"/>
      <a:lstStyle>
        <a:defPPr algn="ctr">
          <a:defRPr>
            <a:solidFill>
              <a:schemeClr val="tx1"/>
            </a:solidFill>
            <a:latin typeface="돋움" pitchFamily="50" charset="-127"/>
            <a:ea typeface="돋움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165</Words>
  <Application>Microsoft Office PowerPoint</Application>
  <PresentationFormat>A4 용지(210x297mm)</PresentationFormat>
  <Paragraphs>71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광고의 정의</vt:lpstr>
      <vt:lpstr>TV 방송 광고의 종류</vt:lpstr>
      <vt:lpstr>매체별 광고비 현황</vt:lpstr>
      <vt:lpstr>체계적 광고 관리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24</cp:revision>
  <dcterms:created xsi:type="dcterms:W3CDTF">2015-02-12T04:33:23Z</dcterms:created>
  <dcterms:modified xsi:type="dcterms:W3CDTF">2016-09-23T07:03:03Z</dcterms:modified>
</cp:coreProperties>
</file>