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haansoftxlsx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269D01E-BC32-4049-B463-5C60D7B0CCD2}" styleName="테마 스타일 2 - 강조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테마 스타일 1 - 강조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80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111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>
                <a:latin typeface="궁서" pitchFamily="18" charset="-127"/>
                <a:ea typeface="궁서" pitchFamily="18" charset="-127"/>
              </a:defRPr>
            </a:pPr>
            <a:r>
              <a:rPr lang="ko-KR" altLang="en-US" sz="2400" smtClean="0">
                <a:latin typeface="궁서" pitchFamily="18" charset="-127"/>
                <a:ea typeface="궁서" pitchFamily="18" charset="-127"/>
              </a:rPr>
              <a:t>의사결정 모델링 적용률</a:t>
            </a:r>
            <a:r>
              <a:rPr lang="en-US" altLang="ko-KR" sz="2400" smtClean="0">
                <a:latin typeface="궁서" pitchFamily="18" charset="-127"/>
                <a:ea typeface="궁서" pitchFamily="18" charset="-127"/>
              </a:rPr>
              <a:t>(</a:t>
            </a:r>
            <a:r>
              <a:rPr lang="ko-KR" altLang="en-US" sz="2400" smtClean="0">
                <a:latin typeface="궁서" pitchFamily="18" charset="-127"/>
                <a:ea typeface="궁서" pitchFamily="18" charset="-127"/>
              </a:rPr>
              <a:t>단위</a:t>
            </a:r>
            <a:r>
              <a:rPr lang="en-US" altLang="ko-KR" sz="2400" smtClean="0">
                <a:latin typeface="궁서" pitchFamily="18" charset="-127"/>
                <a:ea typeface="궁서" pitchFamily="18" charset="-127"/>
              </a:rPr>
              <a:t>:%)</a:t>
            </a:r>
            <a:endParaRPr lang="ko-KR" altLang="en-US" sz="2400">
              <a:latin typeface="궁서" pitchFamily="18" charset="-127"/>
              <a:ea typeface="궁서" pitchFamily="18" charset="-127"/>
            </a:endParaRPr>
          </a:p>
        </c:rich>
      </c:tx>
      <c:layout/>
      <c:overlay val="0"/>
      <c:spPr>
        <a:solidFill>
          <a:schemeClr val="bg1"/>
        </a:solidFill>
        <a:ln>
          <a:solidFill>
            <a:schemeClr val="tx1"/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교육 기관</c:v>
                </c:pt>
              </c:strCache>
            </c:strRef>
          </c:tx>
          <c:invertIfNegative val="0"/>
          <c:cat>
            <c:strRef>
              <c:f>Sheet1!$B$1:$F$1</c:f>
              <c:strCache>
                <c:ptCount val="5"/>
                <c:pt idx="0">
                  <c:v>2010년</c:v>
                </c:pt>
                <c:pt idx="1">
                  <c:v>2011년</c:v>
                </c:pt>
                <c:pt idx="2">
                  <c:v>2012년</c:v>
                </c:pt>
                <c:pt idx="3">
                  <c:v>2013년</c:v>
                </c:pt>
                <c:pt idx="4">
                  <c:v>2014년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48.8</c:v>
                </c:pt>
                <c:pt idx="1">
                  <c:v>57.4</c:v>
                </c:pt>
                <c:pt idx="2">
                  <c:v>64.8</c:v>
                </c:pt>
                <c:pt idx="3">
                  <c:v>60.7</c:v>
                </c:pt>
                <c:pt idx="4">
                  <c:v>59.2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275072"/>
        <c:axId val="54290304"/>
      </c:barChart>
      <c:lineChart>
        <c:grouping val="standard"/>
        <c:varyColors val="0"/>
        <c:ser>
          <c:idx val="1"/>
          <c:order val="1"/>
          <c:tx>
            <c:strRef>
              <c:f>Sheet1!$A$3</c:f>
              <c:strCache>
                <c:ptCount val="1"/>
                <c:pt idx="0">
                  <c:v>사업체</c:v>
                </c:pt>
              </c:strCache>
            </c:strRef>
          </c:tx>
          <c:marker>
            <c:symbol val="square"/>
            <c:size val="7"/>
          </c:marker>
          <c:dLbls>
            <c:dLbl>
              <c:idx val="2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Sheet1!$B$1:$F$1</c:f>
              <c:strCache>
                <c:ptCount val="5"/>
                <c:pt idx="0">
                  <c:v>2010년</c:v>
                </c:pt>
                <c:pt idx="1">
                  <c:v>2011년</c:v>
                </c:pt>
                <c:pt idx="2">
                  <c:v>2012년</c:v>
                </c:pt>
                <c:pt idx="3">
                  <c:v>2013년</c:v>
                </c:pt>
                <c:pt idx="4">
                  <c:v>2014년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50.1</c:v>
                </c:pt>
                <c:pt idx="1">
                  <c:v>54.8</c:v>
                </c:pt>
                <c:pt idx="2">
                  <c:v>60.7</c:v>
                </c:pt>
                <c:pt idx="3">
                  <c:v>65.099999999999994</c:v>
                </c:pt>
                <c:pt idx="4">
                  <c:v>68.3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318208"/>
        <c:axId val="54291840"/>
      </c:lineChart>
      <c:catAx>
        <c:axId val="54275072"/>
        <c:scaling>
          <c:orientation val="minMax"/>
        </c:scaling>
        <c:delete val="0"/>
        <c:axPos val="b"/>
        <c:majorTickMark val="out"/>
        <c:minorTickMark val="none"/>
        <c:tickLblPos val="nextTo"/>
        <c:crossAx val="54290304"/>
        <c:crosses val="autoZero"/>
        <c:auto val="1"/>
        <c:lblAlgn val="ctr"/>
        <c:lblOffset val="100"/>
        <c:noMultiLvlLbl val="0"/>
      </c:catAx>
      <c:valAx>
        <c:axId val="54290304"/>
        <c:scaling>
          <c:orientation val="minMax"/>
          <c:max val="80"/>
        </c:scaling>
        <c:delete val="0"/>
        <c:axPos val="l"/>
        <c:numFmt formatCode="General" sourceLinked="1"/>
        <c:majorTickMark val="out"/>
        <c:minorTickMark val="none"/>
        <c:tickLblPos val="nextTo"/>
        <c:crossAx val="54275072"/>
        <c:crosses val="autoZero"/>
        <c:crossBetween val="between"/>
        <c:majorUnit val="20"/>
      </c:valAx>
      <c:valAx>
        <c:axId val="54291840"/>
        <c:scaling>
          <c:orientation val="minMax"/>
          <c:max val="80"/>
        </c:scaling>
        <c:delete val="0"/>
        <c:axPos val="r"/>
        <c:numFmt formatCode="General" sourceLinked="1"/>
        <c:majorTickMark val="out"/>
        <c:minorTickMark val="none"/>
        <c:tickLblPos val="nextTo"/>
        <c:crossAx val="54318208"/>
        <c:crosses val="max"/>
        <c:crossBetween val="between"/>
        <c:majorUnit val="20"/>
      </c:valAx>
      <c:catAx>
        <c:axId val="54318208"/>
        <c:scaling>
          <c:orientation val="minMax"/>
        </c:scaling>
        <c:delete val="1"/>
        <c:axPos val="b"/>
        <c:majorTickMark val="out"/>
        <c:minorTickMark val="none"/>
        <c:tickLblPos val="none"/>
        <c:crossAx val="54291840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</c:dTable>
      <c:spPr>
        <a:solidFill>
          <a:schemeClr val="bg1"/>
        </a:solidFill>
      </c:spPr>
    </c:plotArea>
    <c:plotVisOnly val="1"/>
    <c:dispBlanksAs val="gap"/>
    <c:showDLblsOverMax val="0"/>
  </c:chart>
  <c:spPr>
    <a:solidFill>
      <a:srgbClr val="FFFF00"/>
    </a:solidFill>
    <a:ln>
      <a:solidFill>
        <a:schemeClr val="tx1"/>
      </a:solidFill>
    </a:ln>
  </c:spPr>
  <c:txPr>
    <a:bodyPr/>
    <a:lstStyle/>
    <a:p>
      <a:pPr>
        <a:defRPr sz="1600">
          <a:latin typeface="굴림" pitchFamily="50" charset="-127"/>
          <a:ea typeface="굴림" pitchFamily="50" charset="-127"/>
        </a:defRPr>
      </a:pPr>
      <a:endParaRPr lang="ko-K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B7419B-063F-4A8C-A534-272E6A0C4F1B}" type="doc">
      <dgm:prSet loTypeId="urn:microsoft.com/office/officeart/2005/8/layout/vProcess5" loCatId="process" qsTypeId="urn:microsoft.com/office/officeart/2005/8/quickstyle/3d3" qsCatId="3D" csTypeId="urn:microsoft.com/office/officeart/2005/8/colors/colorful1#1" csCatId="colorful" phldr="1"/>
      <dgm:spPr/>
      <dgm:t>
        <a:bodyPr/>
        <a:lstStyle/>
        <a:p>
          <a:pPr latinLnBrk="1"/>
          <a:endParaRPr lang="ko-KR" altLang="en-US"/>
        </a:p>
      </dgm:t>
    </dgm:pt>
    <dgm:pt modelId="{80B73943-D102-46D8-A38A-B619DEA1F6AE}">
      <dgm:prSet phldrT="[텍스트]" custT="1"/>
      <dgm:spPr/>
      <dgm:t>
        <a:bodyPr/>
        <a:lstStyle/>
        <a:p>
          <a:pPr latinLnBrk="1"/>
          <a:r>
            <a:rPr lang="ko-KR" altLang="en-US" sz="1800" smtClean="0">
              <a:latin typeface="굴림" pitchFamily="50" charset="-127"/>
              <a:ea typeface="굴림" pitchFamily="50" charset="-127"/>
            </a:rPr>
            <a:t>사실 여부 판단</a:t>
          </a:r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E6E09CD9-E96A-4EA1-8EDF-8A559EA17283}" type="parTrans" cxnId="{BBF3A2C4-24A4-4C7F-BD3C-4CC29547198F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FB716B35-3A09-4CB4-97F0-9F256179DB8A}" type="sibTrans" cxnId="{BBF3A2C4-24A4-4C7F-BD3C-4CC29547198F}">
      <dgm:prSet custT="1"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BFD7A8C6-F45D-457D-94CF-46B34D7798F1}">
      <dgm:prSet phldrT="[텍스트]" custT="1"/>
      <dgm:spPr/>
      <dgm:t>
        <a:bodyPr/>
        <a:lstStyle/>
        <a:p>
          <a:pPr latinLnBrk="1"/>
          <a:r>
            <a:rPr lang="ko-KR" altLang="en-US" sz="1800" smtClean="0">
              <a:latin typeface="굴림" pitchFamily="50" charset="-127"/>
              <a:ea typeface="굴림" pitchFamily="50" charset="-127"/>
            </a:rPr>
            <a:t>불만 이유 판단</a:t>
          </a:r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531BB8DE-CA19-485C-ABF2-6F91D5C7BE18}" type="parTrans" cxnId="{F7609B87-B31F-41C9-B0AB-51726BFFDF06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41CA6374-7C24-4097-ABDC-8C58AAFB8ECE}" type="sibTrans" cxnId="{F7609B87-B31F-41C9-B0AB-51726BFFDF06}">
      <dgm:prSet custT="1"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B2D861F2-744C-4B00-AD62-022D71647C8C}">
      <dgm:prSet phldrT="[텍스트]" custT="1"/>
      <dgm:spPr/>
      <dgm:t>
        <a:bodyPr/>
        <a:lstStyle/>
        <a:p>
          <a:pPr latinLnBrk="1"/>
          <a:r>
            <a:rPr lang="ko-KR" altLang="en-US" sz="1800" smtClean="0">
              <a:latin typeface="굴림" pitchFamily="50" charset="-127"/>
              <a:ea typeface="굴림" pitchFamily="50" charset="-127"/>
            </a:rPr>
            <a:t>고객 가치 판단</a:t>
          </a:r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E86438EF-C9C2-4ABE-B605-EA07899895B8}" type="parTrans" cxnId="{C1C4B76D-496D-4BFE-839E-BEA364749143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B1EF61E9-A611-4539-828F-053CFF8AB7F4}" type="sibTrans" cxnId="{C1C4B76D-496D-4BFE-839E-BEA364749143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79583864-E916-4A03-AB6E-B435B9D7866D}" type="pres">
      <dgm:prSet presAssocID="{65B7419B-063F-4A8C-A534-272E6A0C4F1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04BE62F-5D74-431B-A8D7-0824C29EB918}" type="pres">
      <dgm:prSet presAssocID="{65B7419B-063F-4A8C-A534-272E6A0C4F1B}" presName="dummyMaxCanvas" presStyleCnt="0">
        <dgm:presLayoutVars/>
      </dgm:prSet>
      <dgm:spPr/>
    </dgm:pt>
    <dgm:pt modelId="{2E1333E6-2A90-4370-877B-CF75443E5C3E}" type="pres">
      <dgm:prSet presAssocID="{65B7419B-063F-4A8C-A534-272E6A0C4F1B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6AED7D1-19B2-4A14-B0EF-A46DE5D501D7}" type="pres">
      <dgm:prSet presAssocID="{65B7419B-063F-4A8C-A534-272E6A0C4F1B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BE1DC58-00E1-445B-8FCA-3396310D0CD6}" type="pres">
      <dgm:prSet presAssocID="{65B7419B-063F-4A8C-A534-272E6A0C4F1B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73CFF4A-18DB-4882-AEA5-CB47EED82CFC}" type="pres">
      <dgm:prSet presAssocID="{65B7419B-063F-4A8C-A534-272E6A0C4F1B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AD659C8-A536-4C8C-A11B-BBA9FD4176FC}" type="pres">
      <dgm:prSet presAssocID="{65B7419B-063F-4A8C-A534-272E6A0C4F1B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6D1DF7E-2AC4-4A13-809B-3246737C6692}" type="pres">
      <dgm:prSet presAssocID="{65B7419B-063F-4A8C-A534-272E6A0C4F1B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63A97E6-92EF-4670-857B-A9BAEB04C924}" type="pres">
      <dgm:prSet presAssocID="{65B7419B-063F-4A8C-A534-272E6A0C4F1B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F1D8731-8AB4-4253-94E1-76C8DB77C547}" type="pres">
      <dgm:prSet presAssocID="{65B7419B-063F-4A8C-A534-272E6A0C4F1B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BDD3EF1C-C2F6-42AA-B99C-E223D872D490}" type="presOf" srcId="{B2D861F2-744C-4B00-AD62-022D71647C8C}" destId="{EF1D8731-8AB4-4253-94E1-76C8DB77C547}" srcOrd="1" destOrd="0" presId="urn:microsoft.com/office/officeart/2005/8/layout/vProcess5"/>
    <dgm:cxn modelId="{F7609B87-B31F-41C9-B0AB-51726BFFDF06}" srcId="{65B7419B-063F-4A8C-A534-272E6A0C4F1B}" destId="{BFD7A8C6-F45D-457D-94CF-46B34D7798F1}" srcOrd="1" destOrd="0" parTransId="{531BB8DE-CA19-485C-ABF2-6F91D5C7BE18}" sibTransId="{41CA6374-7C24-4097-ABDC-8C58AAFB8ECE}"/>
    <dgm:cxn modelId="{E608624A-67CE-4837-BF88-039537288F17}" type="presOf" srcId="{BFD7A8C6-F45D-457D-94CF-46B34D7798F1}" destId="{26AED7D1-19B2-4A14-B0EF-A46DE5D501D7}" srcOrd="0" destOrd="0" presId="urn:microsoft.com/office/officeart/2005/8/layout/vProcess5"/>
    <dgm:cxn modelId="{C1C4B76D-496D-4BFE-839E-BEA364749143}" srcId="{65B7419B-063F-4A8C-A534-272E6A0C4F1B}" destId="{B2D861F2-744C-4B00-AD62-022D71647C8C}" srcOrd="2" destOrd="0" parTransId="{E86438EF-C9C2-4ABE-B605-EA07899895B8}" sibTransId="{B1EF61E9-A611-4539-828F-053CFF8AB7F4}"/>
    <dgm:cxn modelId="{BBF3A2C4-24A4-4C7F-BD3C-4CC29547198F}" srcId="{65B7419B-063F-4A8C-A534-272E6A0C4F1B}" destId="{80B73943-D102-46D8-A38A-B619DEA1F6AE}" srcOrd="0" destOrd="0" parTransId="{E6E09CD9-E96A-4EA1-8EDF-8A559EA17283}" sibTransId="{FB716B35-3A09-4CB4-97F0-9F256179DB8A}"/>
    <dgm:cxn modelId="{422EED77-514C-4258-9959-5F167C8C5E5F}" type="presOf" srcId="{B2D861F2-744C-4B00-AD62-022D71647C8C}" destId="{6BE1DC58-00E1-445B-8FCA-3396310D0CD6}" srcOrd="0" destOrd="0" presId="urn:microsoft.com/office/officeart/2005/8/layout/vProcess5"/>
    <dgm:cxn modelId="{6525ED6D-4304-4CF1-B32B-6804438A015C}" type="presOf" srcId="{FB716B35-3A09-4CB4-97F0-9F256179DB8A}" destId="{373CFF4A-18DB-4882-AEA5-CB47EED82CFC}" srcOrd="0" destOrd="0" presId="urn:microsoft.com/office/officeart/2005/8/layout/vProcess5"/>
    <dgm:cxn modelId="{F3D26E8C-2CA2-4EA0-970F-32FBC57329B3}" type="presOf" srcId="{80B73943-D102-46D8-A38A-B619DEA1F6AE}" destId="{E6D1DF7E-2AC4-4A13-809B-3246737C6692}" srcOrd="1" destOrd="0" presId="urn:microsoft.com/office/officeart/2005/8/layout/vProcess5"/>
    <dgm:cxn modelId="{749741BD-F47D-4D27-8C80-531ACA08AF17}" type="presOf" srcId="{BFD7A8C6-F45D-457D-94CF-46B34D7798F1}" destId="{E63A97E6-92EF-4670-857B-A9BAEB04C924}" srcOrd="1" destOrd="0" presId="urn:microsoft.com/office/officeart/2005/8/layout/vProcess5"/>
    <dgm:cxn modelId="{A18E68E8-7BA7-4060-93E9-4EE5F1E5FBAC}" type="presOf" srcId="{80B73943-D102-46D8-A38A-B619DEA1F6AE}" destId="{2E1333E6-2A90-4370-877B-CF75443E5C3E}" srcOrd="0" destOrd="0" presId="urn:microsoft.com/office/officeart/2005/8/layout/vProcess5"/>
    <dgm:cxn modelId="{C73F36B6-B9F6-4DF2-A7F6-6CB86EA1F298}" type="presOf" srcId="{65B7419B-063F-4A8C-A534-272E6A0C4F1B}" destId="{79583864-E916-4A03-AB6E-B435B9D7866D}" srcOrd="0" destOrd="0" presId="urn:microsoft.com/office/officeart/2005/8/layout/vProcess5"/>
    <dgm:cxn modelId="{254E34AF-4829-4431-AAE6-D69E0EEC118D}" type="presOf" srcId="{41CA6374-7C24-4097-ABDC-8C58AAFB8ECE}" destId="{DAD659C8-A536-4C8C-A11B-BBA9FD4176FC}" srcOrd="0" destOrd="0" presId="urn:microsoft.com/office/officeart/2005/8/layout/vProcess5"/>
    <dgm:cxn modelId="{4486FF77-BED9-424D-9754-EA73D351F6F4}" type="presParOf" srcId="{79583864-E916-4A03-AB6E-B435B9D7866D}" destId="{204BE62F-5D74-431B-A8D7-0824C29EB918}" srcOrd="0" destOrd="0" presId="urn:microsoft.com/office/officeart/2005/8/layout/vProcess5"/>
    <dgm:cxn modelId="{FF8D0D94-943F-4F55-8DF2-22DEEF7113A3}" type="presParOf" srcId="{79583864-E916-4A03-AB6E-B435B9D7866D}" destId="{2E1333E6-2A90-4370-877B-CF75443E5C3E}" srcOrd="1" destOrd="0" presId="urn:microsoft.com/office/officeart/2005/8/layout/vProcess5"/>
    <dgm:cxn modelId="{F0C0340C-7229-4C95-824C-FB13C39A976C}" type="presParOf" srcId="{79583864-E916-4A03-AB6E-B435B9D7866D}" destId="{26AED7D1-19B2-4A14-B0EF-A46DE5D501D7}" srcOrd="2" destOrd="0" presId="urn:microsoft.com/office/officeart/2005/8/layout/vProcess5"/>
    <dgm:cxn modelId="{C11A8EAA-77A3-44F2-AB73-B7542480758A}" type="presParOf" srcId="{79583864-E916-4A03-AB6E-B435B9D7866D}" destId="{6BE1DC58-00E1-445B-8FCA-3396310D0CD6}" srcOrd="3" destOrd="0" presId="urn:microsoft.com/office/officeart/2005/8/layout/vProcess5"/>
    <dgm:cxn modelId="{B39CE77A-7824-4EE4-8266-D3C1A62D90C9}" type="presParOf" srcId="{79583864-E916-4A03-AB6E-B435B9D7866D}" destId="{373CFF4A-18DB-4882-AEA5-CB47EED82CFC}" srcOrd="4" destOrd="0" presId="urn:microsoft.com/office/officeart/2005/8/layout/vProcess5"/>
    <dgm:cxn modelId="{40EFBDCD-9EB4-4B9F-929E-32ACD61FB0FB}" type="presParOf" srcId="{79583864-E916-4A03-AB6E-B435B9D7866D}" destId="{DAD659C8-A536-4C8C-A11B-BBA9FD4176FC}" srcOrd="5" destOrd="0" presId="urn:microsoft.com/office/officeart/2005/8/layout/vProcess5"/>
    <dgm:cxn modelId="{C8A17503-EB41-44F5-B6C4-34B5ABC5CA70}" type="presParOf" srcId="{79583864-E916-4A03-AB6E-B435B9D7866D}" destId="{E6D1DF7E-2AC4-4A13-809B-3246737C6692}" srcOrd="6" destOrd="0" presId="urn:microsoft.com/office/officeart/2005/8/layout/vProcess5"/>
    <dgm:cxn modelId="{4D17BACE-4CBC-4860-9AAB-77461CCABA72}" type="presParOf" srcId="{79583864-E916-4A03-AB6E-B435B9D7866D}" destId="{E63A97E6-92EF-4670-857B-A9BAEB04C924}" srcOrd="7" destOrd="0" presId="urn:microsoft.com/office/officeart/2005/8/layout/vProcess5"/>
    <dgm:cxn modelId="{CAE2CE8E-AD65-43B3-ADB3-98290DC94A6E}" type="presParOf" srcId="{79583864-E916-4A03-AB6E-B435B9D7866D}" destId="{EF1D8731-8AB4-4253-94E1-76C8DB77C547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6527BC-1A0D-42BD-AE63-E81A1F07B688}" type="doc">
      <dgm:prSet loTypeId="urn:microsoft.com/office/officeart/2005/8/layout/pyramid2" loCatId="pyramid" qsTypeId="urn:microsoft.com/office/officeart/2005/8/quickstyle/3d1" qsCatId="3D" csTypeId="urn:microsoft.com/office/officeart/2005/8/colors/accent1_2" csCatId="accent1" phldr="1"/>
      <dgm:spPr/>
    </dgm:pt>
    <dgm:pt modelId="{8C57C985-FDBE-4FC1-8118-151EDF681260}">
      <dgm:prSet phldrT="[텍스트]" custT="1"/>
      <dgm:spPr/>
      <dgm:t>
        <a:bodyPr/>
        <a:lstStyle/>
        <a:p>
          <a:pPr latinLnBrk="1"/>
          <a:r>
            <a:rPr lang="ko-KR" altLang="en-US" sz="1800" smtClean="0">
              <a:solidFill>
                <a:schemeClr val="tx1"/>
              </a:solidFill>
              <a:latin typeface="굴림" pitchFamily="50" charset="-127"/>
              <a:ea typeface="굴림" pitchFamily="50" charset="-127"/>
            </a:rPr>
            <a:t>영향력</a:t>
          </a:r>
          <a:endParaRPr lang="ko-KR" altLang="en-US" sz="1800">
            <a:solidFill>
              <a:schemeClr val="tx1"/>
            </a:solidFill>
            <a:latin typeface="굴림" pitchFamily="50" charset="-127"/>
            <a:ea typeface="굴림" pitchFamily="50" charset="-127"/>
          </a:endParaRPr>
        </a:p>
      </dgm:t>
    </dgm:pt>
    <dgm:pt modelId="{D1A6E8C2-D4A2-4731-BD1D-E47D61CC55BA}" type="parTrans" cxnId="{F775E85F-1929-43AE-8F90-341E429C1927}">
      <dgm:prSet/>
      <dgm:spPr/>
      <dgm:t>
        <a:bodyPr/>
        <a:lstStyle/>
        <a:p>
          <a:pPr latinLnBrk="1"/>
          <a:endParaRPr lang="ko-KR" altLang="en-US" sz="1800">
            <a:solidFill>
              <a:schemeClr val="tx1"/>
            </a:solidFill>
            <a:latin typeface="굴림" pitchFamily="50" charset="-127"/>
            <a:ea typeface="굴림" pitchFamily="50" charset="-127"/>
          </a:endParaRPr>
        </a:p>
      </dgm:t>
    </dgm:pt>
    <dgm:pt modelId="{37FCA0E5-06CF-4667-96DF-1D02A4B77BD5}" type="sibTrans" cxnId="{F775E85F-1929-43AE-8F90-341E429C1927}">
      <dgm:prSet/>
      <dgm:spPr/>
      <dgm:t>
        <a:bodyPr/>
        <a:lstStyle/>
        <a:p>
          <a:pPr latinLnBrk="1"/>
          <a:endParaRPr lang="ko-KR" altLang="en-US" sz="1800">
            <a:solidFill>
              <a:schemeClr val="tx1"/>
            </a:solidFill>
            <a:latin typeface="굴림" pitchFamily="50" charset="-127"/>
            <a:ea typeface="굴림" pitchFamily="50" charset="-127"/>
          </a:endParaRPr>
        </a:p>
      </dgm:t>
    </dgm:pt>
    <dgm:pt modelId="{3D62FEC5-6341-441F-B313-6DF671172D6F}">
      <dgm:prSet phldrT="[텍스트]" custT="1"/>
      <dgm:spPr/>
      <dgm:t>
        <a:bodyPr/>
        <a:lstStyle/>
        <a:p>
          <a:pPr latinLnBrk="1"/>
          <a:r>
            <a:rPr lang="ko-KR" altLang="en-US" sz="1800" smtClean="0">
              <a:solidFill>
                <a:schemeClr val="tx1"/>
              </a:solidFill>
              <a:latin typeface="굴림" pitchFamily="50" charset="-127"/>
              <a:ea typeface="굴림" pitchFamily="50" charset="-127"/>
            </a:rPr>
            <a:t>이미지</a:t>
          </a:r>
          <a:endParaRPr lang="ko-KR" altLang="en-US" sz="1800">
            <a:solidFill>
              <a:schemeClr val="tx1"/>
            </a:solidFill>
            <a:latin typeface="굴림" pitchFamily="50" charset="-127"/>
            <a:ea typeface="굴림" pitchFamily="50" charset="-127"/>
          </a:endParaRPr>
        </a:p>
      </dgm:t>
    </dgm:pt>
    <dgm:pt modelId="{226CFE80-66EB-4389-AE55-DDA4E7D59AA0}" type="parTrans" cxnId="{D46B3272-113E-4DE2-B97A-8850429748F1}">
      <dgm:prSet/>
      <dgm:spPr/>
      <dgm:t>
        <a:bodyPr/>
        <a:lstStyle/>
        <a:p>
          <a:pPr latinLnBrk="1"/>
          <a:endParaRPr lang="ko-KR" altLang="en-US" sz="1800">
            <a:solidFill>
              <a:schemeClr val="tx1"/>
            </a:solidFill>
            <a:latin typeface="굴림" pitchFamily="50" charset="-127"/>
            <a:ea typeface="굴림" pitchFamily="50" charset="-127"/>
          </a:endParaRPr>
        </a:p>
      </dgm:t>
    </dgm:pt>
    <dgm:pt modelId="{197087AF-565F-40B2-B58E-0F9FD1E120BE}" type="sibTrans" cxnId="{D46B3272-113E-4DE2-B97A-8850429748F1}">
      <dgm:prSet/>
      <dgm:spPr/>
      <dgm:t>
        <a:bodyPr/>
        <a:lstStyle/>
        <a:p>
          <a:pPr latinLnBrk="1"/>
          <a:endParaRPr lang="ko-KR" altLang="en-US" sz="1800">
            <a:solidFill>
              <a:schemeClr val="tx1"/>
            </a:solidFill>
            <a:latin typeface="굴림" pitchFamily="50" charset="-127"/>
            <a:ea typeface="굴림" pitchFamily="50" charset="-127"/>
          </a:endParaRPr>
        </a:p>
      </dgm:t>
    </dgm:pt>
    <dgm:pt modelId="{88A3F841-044C-4B93-B746-D2EBE81E1B98}">
      <dgm:prSet phldrT="[텍스트]" custT="1"/>
      <dgm:spPr/>
      <dgm:t>
        <a:bodyPr/>
        <a:lstStyle/>
        <a:p>
          <a:pPr latinLnBrk="1"/>
          <a:r>
            <a:rPr lang="ko-KR" altLang="en-US" sz="1800" smtClean="0">
              <a:solidFill>
                <a:schemeClr val="tx1"/>
              </a:solidFill>
              <a:latin typeface="굴림" pitchFamily="50" charset="-127"/>
              <a:ea typeface="굴림" pitchFamily="50" charset="-127"/>
            </a:rPr>
            <a:t>규모</a:t>
          </a:r>
          <a:endParaRPr lang="ko-KR" altLang="en-US" sz="1800">
            <a:solidFill>
              <a:schemeClr val="tx1"/>
            </a:solidFill>
            <a:latin typeface="굴림" pitchFamily="50" charset="-127"/>
            <a:ea typeface="굴림" pitchFamily="50" charset="-127"/>
          </a:endParaRPr>
        </a:p>
      </dgm:t>
    </dgm:pt>
    <dgm:pt modelId="{84EDB16E-7ED9-45AC-A0A4-2BDF2E651CA8}" type="parTrans" cxnId="{E577CCF3-0569-4D84-8825-1386800E7F79}">
      <dgm:prSet/>
      <dgm:spPr/>
      <dgm:t>
        <a:bodyPr/>
        <a:lstStyle/>
        <a:p>
          <a:pPr latinLnBrk="1"/>
          <a:endParaRPr lang="ko-KR" altLang="en-US" sz="1800">
            <a:solidFill>
              <a:schemeClr val="tx1"/>
            </a:solidFill>
            <a:latin typeface="굴림" pitchFamily="50" charset="-127"/>
            <a:ea typeface="굴림" pitchFamily="50" charset="-127"/>
          </a:endParaRPr>
        </a:p>
      </dgm:t>
    </dgm:pt>
    <dgm:pt modelId="{F1AD0F66-7B66-4AA8-8DF2-E390965CC481}" type="sibTrans" cxnId="{E577CCF3-0569-4D84-8825-1386800E7F79}">
      <dgm:prSet/>
      <dgm:spPr/>
      <dgm:t>
        <a:bodyPr/>
        <a:lstStyle/>
        <a:p>
          <a:pPr latinLnBrk="1"/>
          <a:endParaRPr lang="ko-KR" altLang="en-US" sz="1800">
            <a:solidFill>
              <a:schemeClr val="tx1"/>
            </a:solidFill>
            <a:latin typeface="굴림" pitchFamily="50" charset="-127"/>
            <a:ea typeface="굴림" pitchFamily="50" charset="-127"/>
          </a:endParaRPr>
        </a:p>
      </dgm:t>
    </dgm:pt>
    <dgm:pt modelId="{429B909A-8383-4636-9CBF-50A4A94E47D1}" type="pres">
      <dgm:prSet presAssocID="{DA6527BC-1A0D-42BD-AE63-E81A1F07B688}" presName="compositeShape" presStyleCnt="0">
        <dgm:presLayoutVars>
          <dgm:dir/>
          <dgm:resizeHandles/>
        </dgm:presLayoutVars>
      </dgm:prSet>
      <dgm:spPr/>
    </dgm:pt>
    <dgm:pt modelId="{D80C3BD7-977C-4520-B174-E4AE6C5A580E}" type="pres">
      <dgm:prSet presAssocID="{DA6527BC-1A0D-42BD-AE63-E81A1F07B688}" presName="pyramid" presStyleLbl="node1" presStyleIdx="0" presStyleCnt="1"/>
      <dgm:spPr/>
    </dgm:pt>
    <dgm:pt modelId="{31D3B86A-8D08-4787-8B12-278ADCFE4199}" type="pres">
      <dgm:prSet presAssocID="{DA6527BC-1A0D-42BD-AE63-E81A1F07B688}" presName="theList" presStyleCnt="0"/>
      <dgm:spPr/>
    </dgm:pt>
    <dgm:pt modelId="{671CB86C-172B-489B-984F-3E09FC73FD09}" type="pres">
      <dgm:prSet presAssocID="{8C57C985-FDBE-4FC1-8118-151EDF681260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7EA75C0-7135-43C1-924D-A8B9380B75DF}" type="pres">
      <dgm:prSet presAssocID="{8C57C985-FDBE-4FC1-8118-151EDF681260}" presName="aSpace" presStyleCnt="0"/>
      <dgm:spPr/>
    </dgm:pt>
    <dgm:pt modelId="{E41B1BDB-BB41-40D5-88E1-FFCDFD07E484}" type="pres">
      <dgm:prSet presAssocID="{3D62FEC5-6341-441F-B313-6DF671172D6F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F5BD6FA-C77F-4A27-99C0-9855FEE94D74}" type="pres">
      <dgm:prSet presAssocID="{3D62FEC5-6341-441F-B313-6DF671172D6F}" presName="aSpace" presStyleCnt="0"/>
      <dgm:spPr/>
    </dgm:pt>
    <dgm:pt modelId="{1493E6BE-0CD9-4CD6-B4E5-20328FECFA51}" type="pres">
      <dgm:prSet presAssocID="{88A3F841-044C-4B93-B746-D2EBE81E1B98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720B629-5047-4F7B-B805-8C05A4E502D1}" type="pres">
      <dgm:prSet presAssocID="{88A3F841-044C-4B93-B746-D2EBE81E1B98}" presName="aSpace" presStyleCnt="0"/>
      <dgm:spPr/>
    </dgm:pt>
  </dgm:ptLst>
  <dgm:cxnLst>
    <dgm:cxn modelId="{D0F1D83B-2E2E-484C-9D45-2583FF333B39}" type="presOf" srcId="{8C57C985-FDBE-4FC1-8118-151EDF681260}" destId="{671CB86C-172B-489B-984F-3E09FC73FD09}" srcOrd="0" destOrd="0" presId="urn:microsoft.com/office/officeart/2005/8/layout/pyramid2"/>
    <dgm:cxn modelId="{82118122-4FFD-48FB-A971-9182EEA483B2}" type="presOf" srcId="{3D62FEC5-6341-441F-B313-6DF671172D6F}" destId="{E41B1BDB-BB41-40D5-88E1-FFCDFD07E484}" srcOrd="0" destOrd="0" presId="urn:microsoft.com/office/officeart/2005/8/layout/pyramid2"/>
    <dgm:cxn modelId="{4DC01DFE-330B-453A-808A-50221DAB6BEA}" type="presOf" srcId="{DA6527BC-1A0D-42BD-AE63-E81A1F07B688}" destId="{429B909A-8383-4636-9CBF-50A4A94E47D1}" srcOrd="0" destOrd="0" presId="urn:microsoft.com/office/officeart/2005/8/layout/pyramid2"/>
    <dgm:cxn modelId="{F775E85F-1929-43AE-8F90-341E429C1927}" srcId="{DA6527BC-1A0D-42BD-AE63-E81A1F07B688}" destId="{8C57C985-FDBE-4FC1-8118-151EDF681260}" srcOrd="0" destOrd="0" parTransId="{D1A6E8C2-D4A2-4731-BD1D-E47D61CC55BA}" sibTransId="{37FCA0E5-06CF-4667-96DF-1D02A4B77BD5}"/>
    <dgm:cxn modelId="{E577CCF3-0569-4D84-8825-1386800E7F79}" srcId="{DA6527BC-1A0D-42BD-AE63-E81A1F07B688}" destId="{88A3F841-044C-4B93-B746-D2EBE81E1B98}" srcOrd="2" destOrd="0" parTransId="{84EDB16E-7ED9-45AC-A0A4-2BDF2E651CA8}" sibTransId="{F1AD0F66-7B66-4AA8-8DF2-E390965CC481}"/>
    <dgm:cxn modelId="{D46B3272-113E-4DE2-B97A-8850429748F1}" srcId="{DA6527BC-1A0D-42BD-AE63-E81A1F07B688}" destId="{3D62FEC5-6341-441F-B313-6DF671172D6F}" srcOrd="1" destOrd="0" parTransId="{226CFE80-66EB-4389-AE55-DDA4E7D59AA0}" sibTransId="{197087AF-565F-40B2-B58E-0F9FD1E120BE}"/>
    <dgm:cxn modelId="{D7F3F3CC-47E3-4F82-A3C1-CBD9C18A15D0}" type="presOf" srcId="{88A3F841-044C-4B93-B746-D2EBE81E1B98}" destId="{1493E6BE-0CD9-4CD6-B4E5-20328FECFA51}" srcOrd="0" destOrd="0" presId="urn:microsoft.com/office/officeart/2005/8/layout/pyramid2"/>
    <dgm:cxn modelId="{7CD9ACB2-B48F-4B3B-97E4-15929A6989AE}" type="presParOf" srcId="{429B909A-8383-4636-9CBF-50A4A94E47D1}" destId="{D80C3BD7-977C-4520-B174-E4AE6C5A580E}" srcOrd="0" destOrd="0" presId="urn:microsoft.com/office/officeart/2005/8/layout/pyramid2"/>
    <dgm:cxn modelId="{D33C119E-BC92-48EC-B6B9-395586A83011}" type="presParOf" srcId="{429B909A-8383-4636-9CBF-50A4A94E47D1}" destId="{31D3B86A-8D08-4787-8B12-278ADCFE4199}" srcOrd="1" destOrd="0" presId="urn:microsoft.com/office/officeart/2005/8/layout/pyramid2"/>
    <dgm:cxn modelId="{1CD17256-B5C3-41ED-8DF5-F6DF8437A108}" type="presParOf" srcId="{31D3B86A-8D08-4787-8B12-278ADCFE4199}" destId="{671CB86C-172B-489B-984F-3E09FC73FD09}" srcOrd="0" destOrd="0" presId="urn:microsoft.com/office/officeart/2005/8/layout/pyramid2"/>
    <dgm:cxn modelId="{81EB0238-0F15-480D-91D6-DC5603D44369}" type="presParOf" srcId="{31D3B86A-8D08-4787-8B12-278ADCFE4199}" destId="{77EA75C0-7135-43C1-924D-A8B9380B75DF}" srcOrd="1" destOrd="0" presId="urn:microsoft.com/office/officeart/2005/8/layout/pyramid2"/>
    <dgm:cxn modelId="{A0D1BCAA-8E97-463D-B2B7-6C4A3B2A0210}" type="presParOf" srcId="{31D3B86A-8D08-4787-8B12-278ADCFE4199}" destId="{E41B1BDB-BB41-40D5-88E1-FFCDFD07E484}" srcOrd="2" destOrd="0" presId="urn:microsoft.com/office/officeart/2005/8/layout/pyramid2"/>
    <dgm:cxn modelId="{79C61445-B831-48AA-8B6C-628775442A7E}" type="presParOf" srcId="{31D3B86A-8D08-4787-8B12-278ADCFE4199}" destId="{5F5BD6FA-C77F-4A27-99C0-9855FEE94D74}" srcOrd="3" destOrd="0" presId="urn:microsoft.com/office/officeart/2005/8/layout/pyramid2"/>
    <dgm:cxn modelId="{9ABF3380-4A10-4A6B-894D-BCE0DA688253}" type="presParOf" srcId="{31D3B86A-8D08-4787-8B12-278ADCFE4199}" destId="{1493E6BE-0CD9-4CD6-B4E5-20328FECFA51}" srcOrd="4" destOrd="0" presId="urn:microsoft.com/office/officeart/2005/8/layout/pyramid2"/>
    <dgm:cxn modelId="{85E86851-9CAE-46BB-90C6-8FA2F045A236}" type="presParOf" srcId="{31D3B86A-8D08-4787-8B12-278ADCFE4199}" destId="{0720B629-5047-4F7B-B805-8C05A4E502D1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1333E6-2A90-4370-877B-CF75443E5C3E}">
      <dsp:nvSpPr>
        <dsp:cNvPr id="0" name=""/>
        <dsp:cNvSpPr/>
      </dsp:nvSpPr>
      <dsp:spPr>
        <a:xfrm>
          <a:off x="0" y="0"/>
          <a:ext cx="2325858" cy="53078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굴림" pitchFamily="50" charset="-127"/>
              <a:ea typeface="굴림" pitchFamily="50" charset="-127"/>
            </a:rPr>
            <a:t>사실 여부 판단</a:t>
          </a:r>
          <a:endParaRPr lang="ko-KR" altLang="en-US" sz="1800" kern="1200">
            <a:latin typeface="굴림" pitchFamily="50" charset="-127"/>
            <a:ea typeface="굴림" pitchFamily="50" charset="-127"/>
          </a:endParaRPr>
        </a:p>
      </dsp:txBody>
      <dsp:txXfrm>
        <a:off x="15546" y="15546"/>
        <a:ext cx="1753099" cy="499693"/>
      </dsp:txXfrm>
    </dsp:sp>
    <dsp:sp modelId="{26AED7D1-19B2-4A14-B0EF-A46DE5D501D7}">
      <dsp:nvSpPr>
        <dsp:cNvPr id="0" name=""/>
        <dsp:cNvSpPr/>
      </dsp:nvSpPr>
      <dsp:spPr>
        <a:xfrm>
          <a:off x="205222" y="619249"/>
          <a:ext cx="2325858" cy="53078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굴림" pitchFamily="50" charset="-127"/>
              <a:ea typeface="굴림" pitchFamily="50" charset="-127"/>
            </a:rPr>
            <a:t>불만 이유 판단</a:t>
          </a:r>
          <a:endParaRPr lang="ko-KR" altLang="en-US" sz="1800" kern="1200">
            <a:latin typeface="굴림" pitchFamily="50" charset="-127"/>
            <a:ea typeface="굴림" pitchFamily="50" charset="-127"/>
          </a:endParaRPr>
        </a:p>
      </dsp:txBody>
      <dsp:txXfrm>
        <a:off x="220768" y="634795"/>
        <a:ext cx="1744533" cy="499693"/>
      </dsp:txXfrm>
    </dsp:sp>
    <dsp:sp modelId="{6BE1DC58-00E1-445B-8FCA-3396310D0CD6}">
      <dsp:nvSpPr>
        <dsp:cNvPr id="0" name=""/>
        <dsp:cNvSpPr/>
      </dsp:nvSpPr>
      <dsp:spPr>
        <a:xfrm>
          <a:off x="410445" y="1238499"/>
          <a:ext cx="2325858" cy="53078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굴림" pitchFamily="50" charset="-127"/>
              <a:ea typeface="굴림" pitchFamily="50" charset="-127"/>
            </a:rPr>
            <a:t>고객 가치 판단</a:t>
          </a:r>
          <a:endParaRPr lang="ko-KR" altLang="en-US" sz="1800" kern="1200">
            <a:latin typeface="굴림" pitchFamily="50" charset="-127"/>
            <a:ea typeface="굴림" pitchFamily="50" charset="-127"/>
          </a:endParaRPr>
        </a:p>
      </dsp:txBody>
      <dsp:txXfrm>
        <a:off x="425991" y="1254045"/>
        <a:ext cx="1744533" cy="499693"/>
      </dsp:txXfrm>
    </dsp:sp>
    <dsp:sp modelId="{373CFF4A-18DB-4882-AEA5-CB47EED82CFC}">
      <dsp:nvSpPr>
        <dsp:cNvPr id="0" name=""/>
        <dsp:cNvSpPr/>
      </dsp:nvSpPr>
      <dsp:spPr>
        <a:xfrm>
          <a:off x="1980847" y="402512"/>
          <a:ext cx="345010" cy="34501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800" kern="1200">
            <a:latin typeface="굴림" pitchFamily="50" charset="-127"/>
            <a:ea typeface="굴림" pitchFamily="50" charset="-127"/>
          </a:endParaRPr>
        </a:p>
      </dsp:txBody>
      <dsp:txXfrm>
        <a:off x="2058474" y="402512"/>
        <a:ext cx="189756" cy="259620"/>
      </dsp:txXfrm>
    </dsp:sp>
    <dsp:sp modelId="{DAD659C8-A536-4C8C-A11B-BBA9FD4176FC}">
      <dsp:nvSpPr>
        <dsp:cNvPr id="0" name=""/>
        <dsp:cNvSpPr/>
      </dsp:nvSpPr>
      <dsp:spPr>
        <a:xfrm>
          <a:off x="2186070" y="1018223"/>
          <a:ext cx="345010" cy="345010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800" kern="1200">
            <a:latin typeface="굴림" pitchFamily="50" charset="-127"/>
            <a:ea typeface="굴림" pitchFamily="50" charset="-127"/>
          </a:endParaRPr>
        </a:p>
      </dsp:txBody>
      <dsp:txXfrm>
        <a:off x="2263697" y="1018223"/>
        <a:ext cx="189756" cy="2596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0C3BD7-977C-4520-B174-E4AE6C5A580E}">
      <dsp:nvSpPr>
        <dsp:cNvPr id="0" name=""/>
        <dsp:cNvSpPr/>
      </dsp:nvSpPr>
      <dsp:spPr>
        <a:xfrm>
          <a:off x="133431" y="0"/>
          <a:ext cx="1512167" cy="1512167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71CB86C-172B-489B-984F-3E09FC73FD09}">
      <dsp:nvSpPr>
        <dsp:cNvPr id="0" name=""/>
        <dsp:cNvSpPr/>
      </dsp:nvSpPr>
      <dsp:spPr>
        <a:xfrm>
          <a:off x="889515" y="152028"/>
          <a:ext cx="982909" cy="35795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solidFill>
                <a:schemeClr val="tx1"/>
              </a:solidFill>
              <a:latin typeface="굴림" pitchFamily="50" charset="-127"/>
              <a:ea typeface="굴림" pitchFamily="50" charset="-127"/>
            </a:rPr>
            <a:t>영향력</a:t>
          </a:r>
          <a:endParaRPr lang="ko-KR" altLang="en-US" sz="1800" kern="1200">
            <a:solidFill>
              <a:schemeClr val="tx1"/>
            </a:solidFill>
            <a:latin typeface="굴림" pitchFamily="50" charset="-127"/>
            <a:ea typeface="굴림" pitchFamily="50" charset="-127"/>
          </a:endParaRPr>
        </a:p>
      </dsp:txBody>
      <dsp:txXfrm>
        <a:off x="906989" y="169502"/>
        <a:ext cx="947961" cy="323010"/>
      </dsp:txXfrm>
    </dsp:sp>
    <dsp:sp modelId="{E41B1BDB-BB41-40D5-88E1-FFCDFD07E484}">
      <dsp:nvSpPr>
        <dsp:cNvPr id="0" name=""/>
        <dsp:cNvSpPr/>
      </dsp:nvSpPr>
      <dsp:spPr>
        <a:xfrm>
          <a:off x="889515" y="554732"/>
          <a:ext cx="982909" cy="35795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solidFill>
                <a:schemeClr val="tx1"/>
              </a:solidFill>
              <a:latin typeface="굴림" pitchFamily="50" charset="-127"/>
              <a:ea typeface="굴림" pitchFamily="50" charset="-127"/>
            </a:rPr>
            <a:t>이미지</a:t>
          </a:r>
          <a:endParaRPr lang="ko-KR" altLang="en-US" sz="1800" kern="1200">
            <a:solidFill>
              <a:schemeClr val="tx1"/>
            </a:solidFill>
            <a:latin typeface="굴림" pitchFamily="50" charset="-127"/>
            <a:ea typeface="굴림" pitchFamily="50" charset="-127"/>
          </a:endParaRPr>
        </a:p>
      </dsp:txBody>
      <dsp:txXfrm>
        <a:off x="906989" y="572206"/>
        <a:ext cx="947961" cy="323010"/>
      </dsp:txXfrm>
    </dsp:sp>
    <dsp:sp modelId="{1493E6BE-0CD9-4CD6-B4E5-20328FECFA51}">
      <dsp:nvSpPr>
        <dsp:cNvPr id="0" name=""/>
        <dsp:cNvSpPr/>
      </dsp:nvSpPr>
      <dsp:spPr>
        <a:xfrm>
          <a:off x="889515" y="957435"/>
          <a:ext cx="982909" cy="35795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solidFill>
                <a:schemeClr val="tx1"/>
              </a:solidFill>
              <a:latin typeface="굴림" pitchFamily="50" charset="-127"/>
              <a:ea typeface="굴림" pitchFamily="50" charset="-127"/>
            </a:rPr>
            <a:t>규모</a:t>
          </a:r>
          <a:endParaRPr lang="ko-KR" altLang="en-US" sz="1800" kern="1200">
            <a:solidFill>
              <a:schemeClr val="tx1"/>
            </a:solidFill>
            <a:latin typeface="굴림" pitchFamily="50" charset="-127"/>
            <a:ea typeface="굴림" pitchFamily="50" charset="-127"/>
          </a:endParaRPr>
        </a:p>
      </dsp:txBody>
      <dsp:txXfrm>
        <a:off x="906989" y="974909"/>
        <a:ext cx="947961" cy="3230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F13F7-40D6-4CBC-B333-E016FFD22B70}" type="datetimeFigureOut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0A7BF3-480E-4EFB-8873-7BF1D2B2D73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6672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03ED-31AA-41F4-B190-67099904E48A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AC15B-EAC5-4A8D-A662-D194367355DB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1B1B4-E9AD-464C-BF2E-E39A858EE4F6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64301-5008-4C5B-BA7E-F4C240088579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십자형 6"/>
          <p:cNvSpPr/>
          <p:nvPr userDrawn="1"/>
        </p:nvSpPr>
        <p:spPr>
          <a:xfrm>
            <a:off x="0" y="620688"/>
            <a:ext cx="9906000" cy="576064"/>
          </a:xfrm>
          <a:prstGeom prst="plus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십자형 7"/>
          <p:cNvSpPr/>
          <p:nvPr userDrawn="1"/>
        </p:nvSpPr>
        <p:spPr>
          <a:xfrm>
            <a:off x="560512" y="0"/>
            <a:ext cx="8712968" cy="1196752"/>
          </a:xfrm>
          <a:prstGeom prst="plus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44624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9" name="그림 8" descr="로고1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0472" y="6312071"/>
            <a:ext cx="1307406" cy="4292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ADC1-55AE-4F77-BDB9-F4FE36B82CFB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A2389-3672-40F7-B235-9F14C82BB0E5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8A52-DC6A-41D3-87A2-65163BF3B6DE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0CC53-ACF3-4842-8C7B-AECDFB6CBBF1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5A2D-47E7-4704-822C-B4B054102F7A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B9F7-7F31-4757-89A7-2384C62A4301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32237-A7B5-401D-93BA-E6E33E96D12F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0AF1E-2F07-4BBA-A38A-6004971612D3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dministrator\Documents\ITQ\Picture\&#46041;&#50689;&#49345;.wm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 descr="로고1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04928" y="5733256"/>
            <a:ext cx="1944216" cy="638399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3944888" y="980728"/>
            <a:ext cx="5346972" cy="1800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Inverted">
              <a:avLst/>
            </a:prstTxWarp>
            <a:spAutoFit/>
          </a:bodyPr>
          <a:lstStyle/>
          <a:p>
            <a:pPr algn="ctr"/>
            <a:r>
              <a:rPr lang="en-US" altLang="ko-KR" sz="5400" b="1" smtClean="0">
                <a:ln w="12700">
                  <a:noFill/>
                  <a:prstDash val="solid"/>
                </a:ln>
                <a:effectLst>
                  <a:reflection blurRad="6350" stA="55000" endA="50" endPos="85000" dir="5400000" sy="-100000" algn="bl" rotWithShape="0"/>
                </a:effectLst>
                <a:latin typeface="돋움" pitchFamily="50" charset="-127"/>
                <a:ea typeface="돋움" pitchFamily="50" charset="-127"/>
              </a:rPr>
              <a:t>Decision-making</a:t>
            </a:r>
            <a:endParaRPr lang="en-US" altLang="ko-KR" sz="5400" b="1" cap="none" spc="0">
              <a:ln w="12700">
                <a:noFill/>
                <a:prstDash val="solid"/>
              </a:ln>
              <a:effectLst>
                <a:reflection blurRad="6350" stA="55000" endA="50" endPos="85000" dir="5400000" sy="-100000" algn="bl" rotWithShape="0"/>
              </a:effectLst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6" name="자유형 5"/>
          <p:cNvSpPr/>
          <p:nvPr/>
        </p:nvSpPr>
        <p:spPr bwMode="auto">
          <a:xfrm>
            <a:off x="444444" y="836712"/>
            <a:ext cx="1584176" cy="2448272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84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2400 h 10000"/>
              <a:gd name="connsiteX2" fmla="*/ 10000 w 10000"/>
              <a:gd name="connsiteY2" fmla="*/ 10000 h 10000"/>
              <a:gd name="connsiteX3" fmla="*/ 0 w 10000"/>
              <a:gd name="connsiteY3" fmla="*/ 8400 h 10000"/>
              <a:gd name="connsiteX4" fmla="*/ 0 w 10000"/>
              <a:gd name="connsiteY4" fmla="*/ 0 h 10000"/>
              <a:gd name="connsiteX0" fmla="*/ 0 w 10000"/>
              <a:gd name="connsiteY0" fmla="*/ 1388 h 11388"/>
              <a:gd name="connsiteX1" fmla="*/ 10000 w 10000"/>
              <a:gd name="connsiteY1" fmla="*/ 3788 h 11388"/>
              <a:gd name="connsiteX2" fmla="*/ 10000 w 10000"/>
              <a:gd name="connsiteY2" fmla="*/ 11388 h 11388"/>
              <a:gd name="connsiteX3" fmla="*/ 0 w 10000"/>
              <a:gd name="connsiteY3" fmla="*/ 9788 h 11388"/>
              <a:gd name="connsiteX4" fmla="*/ 0 w 10000"/>
              <a:gd name="connsiteY4" fmla="*/ 1388 h 11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1388">
                <a:moveTo>
                  <a:pt x="0" y="1388"/>
                </a:moveTo>
                <a:cubicBezTo>
                  <a:pt x="3494" y="0"/>
                  <a:pt x="6667" y="2988"/>
                  <a:pt x="10000" y="3788"/>
                </a:cubicBezTo>
                <a:lnTo>
                  <a:pt x="10000" y="11388"/>
                </a:lnTo>
                <a:lnTo>
                  <a:pt x="0" y="9788"/>
                </a:lnTo>
                <a:lnTo>
                  <a:pt x="0" y="1388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>
            <a:softEdge rad="63500"/>
          </a:effectLst>
        </p:spPr>
        <p:txBody>
          <a:bodyPr wrap="none" lIns="90000" tIns="46800" rIns="90000" bIns="46800" rtlCol="0" anchor="ctr"/>
          <a:lstStyle/>
          <a:p>
            <a:pPr algn="ctr"/>
            <a:endParaRPr lang="ko-KR" altLang="en-US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7" name="자유형 6"/>
          <p:cNvSpPr/>
          <p:nvPr/>
        </p:nvSpPr>
        <p:spPr bwMode="auto">
          <a:xfrm flipH="1">
            <a:off x="2000672" y="1880828"/>
            <a:ext cx="1584176" cy="2448272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84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2400 h 10000"/>
              <a:gd name="connsiteX2" fmla="*/ 10000 w 10000"/>
              <a:gd name="connsiteY2" fmla="*/ 10000 h 10000"/>
              <a:gd name="connsiteX3" fmla="*/ 0 w 10000"/>
              <a:gd name="connsiteY3" fmla="*/ 8400 h 10000"/>
              <a:gd name="connsiteX4" fmla="*/ 0 w 10000"/>
              <a:gd name="connsiteY4" fmla="*/ 0 h 10000"/>
              <a:gd name="connsiteX0" fmla="*/ 0 w 10000"/>
              <a:gd name="connsiteY0" fmla="*/ 1388 h 11388"/>
              <a:gd name="connsiteX1" fmla="*/ 10000 w 10000"/>
              <a:gd name="connsiteY1" fmla="*/ 3788 h 11388"/>
              <a:gd name="connsiteX2" fmla="*/ 10000 w 10000"/>
              <a:gd name="connsiteY2" fmla="*/ 11388 h 11388"/>
              <a:gd name="connsiteX3" fmla="*/ 0 w 10000"/>
              <a:gd name="connsiteY3" fmla="*/ 9788 h 11388"/>
              <a:gd name="connsiteX4" fmla="*/ 0 w 10000"/>
              <a:gd name="connsiteY4" fmla="*/ 1388 h 11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1388">
                <a:moveTo>
                  <a:pt x="0" y="1388"/>
                </a:moveTo>
                <a:cubicBezTo>
                  <a:pt x="3494" y="0"/>
                  <a:pt x="6667" y="2988"/>
                  <a:pt x="10000" y="3788"/>
                </a:cubicBezTo>
                <a:lnTo>
                  <a:pt x="10000" y="11388"/>
                </a:lnTo>
                <a:lnTo>
                  <a:pt x="0" y="9788"/>
                </a:lnTo>
                <a:lnTo>
                  <a:pt x="0" y="1388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>
            <a:softEdge rad="63500"/>
          </a:effectLst>
        </p:spPr>
        <p:txBody>
          <a:bodyPr wrap="none" lIns="90000" tIns="46800" rIns="90000" bIns="46800" rtlCol="0" anchor="ctr"/>
          <a:lstStyle/>
          <a:p>
            <a:pPr algn="ctr"/>
            <a:endParaRPr lang="ko-KR" altLang="en-US" dirty="0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2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목차</a:t>
            </a:r>
            <a:endParaRPr lang="ko-KR" altLang="en-US"/>
          </a:p>
        </p:txBody>
      </p:sp>
      <p:sp>
        <p:nvSpPr>
          <p:cNvPr id="14" name="사각형 설명선 13"/>
          <p:cNvSpPr/>
          <p:nvPr/>
        </p:nvSpPr>
        <p:spPr>
          <a:xfrm>
            <a:off x="1784648" y="2955388"/>
            <a:ext cx="5040560" cy="720000"/>
          </a:xfrm>
          <a:prstGeom prst="wedgeRectCallout">
            <a:avLst>
              <a:gd name="adj1" fmla="val 53173"/>
              <a:gd name="adj2" fmla="val -29493"/>
            </a:avLst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  <a:hlinkClick r:id="rId2" action="ppaction://hlinksldjump"/>
              </a:rPr>
              <a:t>의사결정 모델링</a:t>
            </a:r>
            <a:endParaRPr lang="ko-KR" altLang="en-US" sz="24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15" name="그림 14" descr="그림4.JPG"/>
          <p:cNvPicPr>
            <a:picLocks noChangeAspect="1"/>
          </p:cNvPicPr>
          <p:nvPr/>
        </p:nvPicPr>
        <p:blipFill>
          <a:blip r:embed="rId3" cstate="print"/>
          <a:srcRect l="7046" t="68471" r="60309" b="2503"/>
          <a:stretch>
            <a:fillRect/>
          </a:stretch>
        </p:blipFill>
        <p:spPr>
          <a:xfrm>
            <a:off x="7113240" y="3429000"/>
            <a:ext cx="1944216" cy="2251197"/>
          </a:xfrm>
          <a:prstGeom prst="rect">
            <a:avLst/>
          </a:prstGeom>
        </p:spPr>
      </p:pic>
      <p:sp>
        <p:nvSpPr>
          <p:cNvPr id="16" name="사각형 설명선 15"/>
          <p:cNvSpPr/>
          <p:nvPr/>
        </p:nvSpPr>
        <p:spPr>
          <a:xfrm>
            <a:off x="1784648" y="1844824"/>
            <a:ext cx="5040560" cy="720080"/>
          </a:xfrm>
          <a:prstGeom prst="wedgeRectCallout">
            <a:avLst>
              <a:gd name="adj1" fmla="val 53173"/>
              <a:gd name="adj2" fmla="val -29493"/>
            </a:avLst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의사결정</a:t>
            </a:r>
            <a:endParaRPr lang="ko-KR" altLang="en-US" sz="24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7" name="사각형 설명선 16"/>
          <p:cNvSpPr/>
          <p:nvPr/>
        </p:nvSpPr>
        <p:spPr>
          <a:xfrm>
            <a:off x="1784648" y="5104133"/>
            <a:ext cx="5040560" cy="720000"/>
          </a:xfrm>
          <a:prstGeom prst="wedgeRectCallout">
            <a:avLst>
              <a:gd name="adj1" fmla="val 53173"/>
              <a:gd name="adj2" fmla="val -29493"/>
            </a:avLst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불만 처리 의사결정 과정</a:t>
            </a:r>
            <a:endParaRPr lang="ko-KR" altLang="en-US" sz="24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8" name="사각형 설명선 17"/>
          <p:cNvSpPr/>
          <p:nvPr/>
        </p:nvSpPr>
        <p:spPr>
          <a:xfrm>
            <a:off x="1784648" y="3993569"/>
            <a:ext cx="5040560" cy="720000"/>
          </a:xfrm>
          <a:prstGeom prst="wedgeRectCallout">
            <a:avLst>
              <a:gd name="adj1" fmla="val 53173"/>
              <a:gd name="adj2" fmla="val -29493"/>
            </a:avLst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의사결정 모델링 적용</a:t>
            </a:r>
            <a:endParaRPr lang="ko-KR" altLang="en-US" sz="24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9" name="모서리가 접힌 도형 18"/>
          <p:cNvSpPr/>
          <p:nvPr/>
        </p:nvSpPr>
        <p:spPr>
          <a:xfrm rot="20880000">
            <a:off x="1280592" y="1844824"/>
            <a:ext cx="756000" cy="720000"/>
          </a:xfrm>
          <a:prstGeom prst="foldedCorner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0" name="모서리가 접힌 도형 19"/>
          <p:cNvSpPr/>
          <p:nvPr/>
        </p:nvSpPr>
        <p:spPr>
          <a:xfrm rot="20880000">
            <a:off x="1280592" y="2955367"/>
            <a:ext cx="756000" cy="720000"/>
          </a:xfrm>
          <a:prstGeom prst="foldedCorner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1" name="모서리가 접힌 도형 20"/>
          <p:cNvSpPr/>
          <p:nvPr/>
        </p:nvSpPr>
        <p:spPr>
          <a:xfrm rot="20880000">
            <a:off x="1280592" y="3993568"/>
            <a:ext cx="756000" cy="720000"/>
          </a:xfrm>
          <a:prstGeom prst="foldedCorner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2" name="모서리가 접힌 도형 21"/>
          <p:cNvSpPr/>
          <p:nvPr/>
        </p:nvSpPr>
        <p:spPr>
          <a:xfrm rot="20880000">
            <a:off x="1280592" y="5104132"/>
            <a:ext cx="756000" cy="720000"/>
          </a:xfrm>
          <a:prstGeom prst="foldedCorner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78094" y="1974031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1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78094" y="3084555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2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78094" y="4122735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3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78094" y="5233300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4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의사결정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44488" y="1340768"/>
            <a:ext cx="6977980" cy="218883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en-US" altLang="ko-KR" sz="2400" b="1" smtClean="0">
                <a:latin typeface="맑은 고딕" pitchFamily="50" charset="-127"/>
                <a:ea typeface="맑은 고딕" pitchFamily="50" charset="-127"/>
              </a:rPr>
              <a:t>Decision Analysis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Decision analysis is a prescriptive approach designed for normally intelligent people who want to think about some important problems</a:t>
            </a:r>
            <a:endParaRPr lang="ko-KR" altLang="en-US" sz="200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3</a:t>
            </a:fld>
            <a:endParaRPr lang="ko-KR" altLang="en-US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344488" y="3501008"/>
            <a:ext cx="8712968" cy="2664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u"/>
              <a:tabLst/>
              <a:defRPr/>
            </a:pPr>
            <a:r>
              <a:rPr lang="ko-KR" altLang="en-US" sz="2400" b="1" smtClean="0">
                <a:latin typeface="맑은 고딕" pitchFamily="50" charset="-127"/>
                <a:ea typeface="맑은 고딕" pitchFamily="50" charset="-127"/>
              </a:rPr>
              <a:t>의사결정이란</a:t>
            </a:r>
            <a:r>
              <a:rPr lang="en-US" altLang="ko-KR" sz="2400" b="1" smtClean="0">
                <a:latin typeface="맑은 고딕" pitchFamily="50" charset="-127"/>
                <a:ea typeface="맑은 고딕" pitchFamily="50" charset="-127"/>
              </a:rPr>
              <a:t>?</a:t>
            </a:r>
            <a:endParaRPr kumimoji="0" lang="en-US" altLang="ko-KR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  <a:p>
            <a:pPr marL="742950" marR="0" lvl="1" indent="-28575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어떤 목적을 달성하기 위해 몇 개의 행동집합에서 특정의 행동을 선택하는 과정</a:t>
            </a:r>
            <a:endParaRPr kumimoji="0" lang="en-US" altLang="ko-KR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  <a:p>
            <a:pPr marL="742950" marR="0" lvl="1" indent="-28575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ko-KR" altLang="en-US" sz="2000" smtClean="0">
                <a:latin typeface="맑은 고딕" pitchFamily="50" charset="-127"/>
                <a:ea typeface="맑은 고딕" pitchFamily="50" charset="-127"/>
              </a:rPr>
              <a:t>기업의 소유자 또는 경영자가 기업 및 경영 상태 전반에 대한 방향을 결정하는 일</a:t>
            </a:r>
            <a:endParaRPr kumimoji="0" lang="ko-KR" alt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</p:txBody>
      </p:sp>
      <p:pic>
        <p:nvPicPr>
          <p:cNvPr id="6" name="동영상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257256" y="1844824"/>
            <a:ext cx="19812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75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의사결정 모델링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4</a:t>
            </a:fld>
            <a:endParaRPr lang="ko-KR" altLang="en-US"/>
          </a:p>
        </p:txBody>
      </p:sp>
      <p:sp>
        <p:nvSpPr>
          <p:cNvPr id="6" name="모서리가 둥근 직사각형 5"/>
          <p:cNvSpPr/>
          <p:nvPr/>
        </p:nvSpPr>
        <p:spPr>
          <a:xfrm>
            <a:off x="1928664" y="1999231"/>
            <a:ext cx="2880320" cy="36004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8" name="팔각형 7"/>
          <p:cNvSpPr/>
          <p:nvPr/>
        </p:nvSpPr>
        <p:spPr>
          <a:xfrm>
            <a:off x="2216696" y="1639191"/>
            <a:ext cx="2304256" cy="720080"/>
          </a:xfrm>
          <a:prstGeom prst="octagon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구분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4808984" y="1999231"/>
            <a:ext cx="4536504" cy="36004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0" name="팔각형 9"/>
          <p:cNvSpPr/>
          <p:nvPr/>
        </p:nvSpPr>
        <p:spPr>
          <a:xfrm>
            <a:off x="5097016" y="1639191"/>
            <a:ext cx="3960440" cy="720080"/>
          </a:xfrm>
          <a:prstGeom prst="octagon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내용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2" name="빗면 11"/>
          <p:cNvSpPr/>
          <p:nvPr/>
        </p:nvSpPr>
        <p:spPr>
          <a:xfrm>
            <a:off x="426887" y="2348880"/>
            <a:ext cx="1501777" cy="1944216"/>
          </a:xfrm>
          <a:prstGeom prst="bevel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전략</a:t>
            </a:r>
            <a:endParaRPr lang="en-US" altLang="ko-KR" smtClean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수립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3" name="빗면 12"/>
          <p:cNvSpPr/>
          <p:nvPr/>
        </p:nvSpPr>
        <p:spPr>
          <a:xfrm>
            <a:off x="426887" y="4293096"/>
            <a:ext cx="1501777" cy="1584176"/>
          </a:xfrm>
          <a:prstGeom prst="bevel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전략</a:t>
            </a:r>
            <a:endParaRPr lang="en-US" altLang="ko-KR" smtClean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실행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</p:nvPr>
        </p:nvGraphicFramePr>
        <p:xfrm>
          <a:off x="1928664" y="2348880"/>
          <a:ext cx="7416824" cy="351521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880320"/>
                <a:gridCol w="4536504"/>
              </a:tblGrid>
              <a:tr h="98207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돋움" pitchFamily="50" charset="-127"/>
                          <a:ea typeface="돋움" pitchFamily="50" charset="-127"/>
                        </a:rPr>
                        <a:t>고객 자료 수집 및 통합</a:t>
                      </a:r>
                      <a:endParaRPr lang="ko-KR" altLang="en-US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돋움" pitchFamily="50" charset="-127"/>
                          <a:ea typeface="돋움" pitchFamily="50" charset="-127"/>
                        </a:rPr>
                        <a:t>설문 조사를 통해 특정 집단에 관련한 데이터를 수집 및 통합</a:t>
                      </a:r>
                      <a:endParaRPr lang="ko-KR" altLang="en-US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98207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돋움" pitchFamily="50" charset="-127"/>
                          <a:ea typeface="돋움" pitchFamily="50" charset="-127"/>
                        </a:rPr>
                        <a:t>정제 작업</a:t>
                      </a:r>
                      <a:endParaRPr lang="ko-KR" altLang="en-US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돋움" pitchFamily="50" charset="-127"/>
                          <a:ea typeface="돋움" pitchFamily="50" charset="-127"/>
                        </a:rPr>
                        <a:t>해당 자료를 의사결정 모델에 적용하기 위해 데이터 정제</a:t>
                      </a:r>
                      <a:endParaRPr lang="ko-KR" altLang="en-US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56898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돋움" pitchFamily="50" charset="-127"/>
                          <a:ea typeface="돋움" pitchFamily="50" charset="-127"/>
                        </a:rPr>
                        <a:t>변수 선정</a:t>
                      </a:r>
                      <a:endParaRPr lang="ko-KR" altLang="en-US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돋움" pitchFamily="50" charset="-127"/>
                          <a:ea typeface="돋움" pitchFamily="50" charset="-127"/>
                        </a:rPr>
                        <a:t>연구 목적에 맞는 유의한 변수 도출</a:t>
                      </a:r>
                      <a:endParaRPr lang="ko-KR" altLang="en-US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98207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돋움" pitchFamily="50" charset="-127"/>
                          <a:ea typeface="돋움" pitchFamily="50" charset="-127"/>
                        </a:rPr>
                        <a:t>의사결정 모델링 및 분석</a:t>
                      </a:r>
                      <a:endParaRPr lang="ko-KR" altLang="en-US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돋움" pitchFamily="50" charset="-127"/>
                          <a:ea typeface="돋움" pitchFamily="50" charset="-127"/>
                        </a:rPr>
                        <a:t>데이터 간의 복잡한 관계나 유형을 찾아내는 작업</a:t>
                      </a:r>
                      <a:endParaRPr lang="ko-KR" altLang="en-US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의사결정 모델링 적용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5</a:t>
            </a:fld>
            <a:endParaRPr lang="ko-KR" altLang="en-US"/>
          </a:p>
        </p:txBody>
      </p:sp>
      <p:graphicFrame>
        <p:nvGraphicFramePr>
          <p:cNvPr id="5" name="차트 4"/>
          <p:cNvGraphicFramePr/>
          <p:nvPr/>
        </p:nvGraphicFramePr>
        <p:xfrm>
          <a:off x="416496" y="1412776"/>
          <a:ext cx="907300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대각선 방향의 모서리가 잘린 사각형 5"/>
          <p:cNvSpPr/>
          <p:nvPr/>
        </p:nvSpPr>
        <p:spPr>
          <a:xfrm>
            <a:off x="2720752" y="2276872"/>
            <a:ext cx="2304256" cy="504056"/>
          </a:xfrm>
          <a:prstGeom prst="snip2DiagRect">
            <a:avLst/>
          </a:prstGeom>
          <a:solidFill>
            <a:srgbClr val="0070C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커뮤니케이션 과정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불만 처리 의사결정 과정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6</a:t>
            </a:fld>
            <a:endParaRPr lang="ko-KR" altLang="en-US"/>
          </a:p>
        </p:txBody>
      </p:sp>
      <p:grpSp>
        <p:nvGrpSpPr>
          <p:cNvPr id="26" name="그룹 25"/>
          <p:cNvGrpSpPr/>
          <p:nvPr/>
        </p:nvGrpSpPr>
        <p:grpSpPr>
          <a:xfrm>
            <a:off x="488504" y="1340768"/>
            <a:ext cx="4176464" cy="4608512"/>
            <a:chOff x="488504" y="1340768"/>
            <a:chExt cx="4176464" cy="4608512"/>
          </a:xfrm>
        </p:grpSpPr>
        <p:sp>
          <p:nvSpPr>
            <p:cNvPr id="6" name="모서리가 둥근 직사각형 5"/>
            <p:cNvSpPr/>
            <p:nvPr/>
          </p:nvSpPr>
          <p:spPr>
            <a:xfrm>
              <a:off x="488504" y="1556792"/>
              <a:ext cx="4176464" cy="4392488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5" name="정육면체 4"/>
            <p:cNvSpPr/>
            <p:nvPr/>
          </p:nvSpPr>
          <p:spPr>
            <a:xfrm>
              <a:off x="1352600" y="1340768"/>
              <a:ext cx="2448272" cy="576064"/>
            </a:xfrm>
            <a:prstGeom prst="cub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메시지 접근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graphicFrame>
          <p:nvGraphicFramePr>
            <p:cNvPr id="7" name="다이어그램 6"/>
            <p:cNvGraphicFramePr/>
            <p:nvPr/>
          </p:nvGraphicFramePr>
          <p:xfrm>
            <a:off x="632520" y="2307787"/>
            <a:ext cx="2736304" cy="176928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9" name="십자형 8"/>
            <p:cNvSpPr/>
            <p:nvPr/>
          </p:nvSpPr>
          <p:spPr>
            <a:xfrm rot="2700000">
              <a:off x="3697977" y="2390001"/>
              <a:ext cx="360040" cy="1080120"/>
            </a:xfrm>
            <a:prstGeom prst="plus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8" name="십자형 7"/>
            <p:cNvSpPr/>
            <p:nvPr/>
          </p:nvSpPr>
          <p:spPr>
            <a:xfrm rot="18900000">
              <a:off x="3687742" y="2379766"/>
              <a:ext cx="360040" cy="1080120"/>
            </a:xfrm>
            <a:prstGeom prst="plus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graphicFrame>
          <p:nvGraphicFramePr>
            <p:cNvPr id="10" name="다이어그램 9"/>
            <p:cNvGraphicFramePr/>
            <p:nvPr/>
          </p:nvGraphicFramePr>
          <p:xfrm>
            <a:off x="2432720" y="4180253"/>
            <a:ext cx="2005856" cy="151216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  <p:sp>
          <p:nvSpPr>
            <p:cNvPr id="11" name="타원 10"/>
            <p:cNvSpPr/>
            <p:nvPr/>
          </p:nvSpPr>
          <p:spPr>
            <a:xfrm>
              <a:off x="992560" y="4293096"/>
              <a:ext cx="1296144" cy="7200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리스크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3" name="타원 12"/>
            <p:cNvSpPr/>
            <p:nvPr/>
          </p:nvSpPr>
          <p:spPr>
            <a:xfrm>
              <a:off x="992560" y="4869160"/>
              <a:ext cx="1296144" cy="7200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판단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</p:grpSp>
      <p:grpSp>
        <p:nvGrpSpPr>
          <p:cNvPr id="27" name="그룹 26"/>
          <p:cNvGrpSpPr/>
          <p:nvPr/>
        </p:nvGrpSpPr>
        <p:grpSpPr>
          <a:xfrm>
            <a:off x="5241032" y="1340768"/>
            <a:ext cx="4176464" cy="4608512"/>
            <a:chOff x="5241032" y="1340768"/>
            <a:chExt cx="4176464" cy="4608512"/>
          </a:xfrm>
        </p:grpSpPr>
        <p:sp>
          <p:nvSpPr>
            <p:cNvPr id="14" name="모서리가 둥근 직사각형 13"/>
            <p:cNvSpPr/>
            <p:nvPr/>
          </p:nvSpPr>
          <p:spPr>
            <a:xfrm>
              <a:off x="5241032" y="1556792"/>
              <a:ext cx="4176464" cy="439248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5" name="아래쪽 화살표 설명선 14"/>
            <p:cNvSpPr/>
            <p:nvPr/>
          </p:nvSpPr>
          <p:spPr>
            <a:xfrm>
              <a:off x="6105128" y="1340768"/>
              <a:ext cx="2448272" cy="720080"/>
            </a:xfrm>
            <a:prstGeom prst="downArrowCallou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신속한 처리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6" name="십각형 15"/>
            <p:cNvSpPr/>
            <p:nvPr/>
          </p:nvSpPr>
          <p:spPr>
            <a:xfrm>
              <a:off x="5529064" y="2132856"/>
              <a:ext cx="1728192" cy="792088"/>
            </a:xfrm>
            <a:prstGeom prst="decagon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대화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7" name="모서리가 둥근 직사각형 16"/>
            <p:cNvSpPr/>
            <p:nvPr/>
          </p:nvSpPr>
          <p:spPr>
            <a:xfrm>
              <a:off x="7566070" y="2100954"/>
              <a:ext cx="1584176" cy="792088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8" name="직사각형 17"/>
            <p:cNvSpPr/>
            <p:nvPr/>
          </p:nvSpPr>
          <p:spPr>
            <a:xfrm>
              <a:off x="7761312" y="2276872"/>
              <a:ext cx="1224136" cy="43204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논의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9" name="구름 18"/>
            <p:cNvSpPr/>
            <p:nvPr/>
          </p:nvSpPr>
          <p:spPr>
            <a:xfrm flipH="1">
              <a:off x="6897216" y="4797152"/>
              <a:ext cx="864096" cy="936104"/>
            </a:xfrm>
            <a:prstGeom prst="cloud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보</a:t>
              </a:r>
              <a:endParaRPr lang="en-US" altLang="ko-KR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상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0" name="순서도: 다중 문서 19"/>
            <p:cNvSpPr/>
            <p:nvPr/>
          </p:nvSpPr>
          <p:spPr>
            <a:xfrm>
              <a:off x="5817096" y="4797152"/>
              <a:ext cx="792088" cy="864096"/>
            </a:xfrm>
            <a:prstGeom prst="flowChartMultidocumen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피해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" name="순서도: 다중 문서 20"/>
            <p:cNvSpPr/>
            <p:nvPr/>
          </p:nvSpPr>
          <p:spPr>
            <a:xfrm flipH="1">
              <a:off x="8121352" y="4797152"/>
              <a:ext cx="792088" cy="864096"/>
            </a:xfrm>
            <a:prstGeom prst="flowChartMultidocumen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약속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2" name="사다리꼴 21"/>
            <p:cNvSpPr/>
            <p:nvPr/>
          </p:nvSpPr>
          <p:spPr>
            <a:xfrm>
              <a:off x="5817096" y="3789040"/>
              <a:ext cx="3024336" cy="792088"/>
            </a:xfrm>
            <a:prstGeom prst="trapezoid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정중히 사과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3" name="사다리꼴 22"/>
            <p:cNvSpPr/>
            <p:nvPr/>
          </p:nvSpPr>
          <p:spPr>
            <a:xfrm>
              <a:off x="6321152" y="3140968"/>
              <a:ext cx="2016224" cy="648072"/>
            </a:xfrm>
            <a:prstGeom prst="trapezoid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사실 정정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cxnSp>
          <p:nvCxnSpPr>
            <p:cNvPr id="25" name="꺾인 연결선 24"/>
            <p:cNvCxnSpPr>
              <a:stCxn id="23" idx="3"/>
              <a:endCxn id="22" idx="3"/>
            </p:cNvCxnSpPr>
            <p:nvPr/>
          </p:nvCxnSpPr>
          <p:spPr>
            <a:xfrm>
              <a:off x="8256367" y="3465004"/>
              <a:ext cx="486054" cy="720080"/>
            </a:xfrm>
            <a:prstGeom prst="bentConnector3">
              <a:avLst>
                <a:gd name="adj1" fmla="val 167402"/>
              </a:avLst>
            </a:prstGeom>
            <a:ln w="28575">
              <a:solidFill>
                <a:schemeClr val="tx1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20000"/>
            <a:lumOff val="80000"/>
          </a:schemeClr>
        </a:solidFill>
        <a:ln w="12700">
          <a:solidFill>
            <a:schemeClr val="tx1"/>
          </a:solidFill>
        </a:ln>
      </a:spPr>
      <a:bodyPr wrap="none" rtlCol="0" anchor="ctr"/>
      <a:lstStyle>
        <a:defPPr algn="ctr">
          <a:defRPr>
            <a:solidFill>
              <a:schemeClr val="tx1"/>
            </a:solidFill>
            <a:latin typeface="굴림" pitchFamily="50" charset="-127"/>
            <a:ea typeface="굴림" pitchFamily="50" charset="-127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165</Words>
  <Application>Microsoft Office PowerPoint</Application>
  <PresentationFormat>A4 용지(210x297mm)</PresentationFormat>
  <Paragraphs>59</Paragraphs>
  <Slides>6</Slides>
  <Notes>0</Notes>
  <HiddenSlides>0</HiddenSlides>
  <MMClips>1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목차</vt:lpstr>
      <vt:lpstr>의사결정</vt:lpstr>
      <vt:lpstr>의사결정 모델링</vt:lpstr>
      <vt:lpstr>의사결정 모델링 적용</vt:lpstr>
      <vt:lpstr>불만 처리 의사결정 과정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YG</dc:creator>
  <cp:lastModifiedBy>kim</cp:lastModifiedBy>
  <cp:revision>30</cp:revision>
  <dcterms:created xsi:type="dcterms:W3CDTF">2015-01-20T05:21:08Z</dcterms:created>
  <dcterms:modified xsi:type="dcterms:W3CDTF">2016-09-23T06:02:16Z</dcterms:modified>
</cp:coreProperties>
</file>