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7D492-44E1-4DAE-9950-F5E6B99A9485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2D494-0137-407B-93CF-EEF8EB8DFC1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8689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2438-349F-48F9-B309-F86CE966A4F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F234-B454-4AE2-98F1-2B130245FB7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553-F811-488E-AA12-A6F64DA6BA5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순서도: 카드 8"/>
          <p:cNvSpPr/>
          <p:nvPr userDrawn="1"/>
        </p:nvSpPr>
        <p:spPr>
          <a:xfrm flipV="1">
            <a:off x="0" y="0"/>
            <a:ext cx="9906000" cy="1268760"/>
          </a:xfrm>
          <a:prstGeom prst="flowChartPunchedCard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27C5-238F-4744-91F1-5639046AAE73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순서도: 카드 7"/>
          <p:cNvSpPr/>
          <p:nvPr userDrawn="1"/>
        </p:nvSpPr>
        <p:spPr>
          <a:xfrm>
            <a:off x="560512" y="0"/>
            <a:ext cx="8640960" cy="1268760"/>
          </a:xfrm>
          <a:prstGeom prst="flowChartPunchedCard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88504" y="125760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2" y="6185400"/>
            <a:ext cx="1739454" cy="5711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4490-A5DA-4116-96F4-78AE4F58D86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7E7F-3386-4AC0-9CB3-1F30CF2BD1C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AFCD-CA58-4DCE-BE34-B83DBD0517F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52EC-B945-40F1-97F2-99DF5BC443F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3F7F-7FEE-42B3-B503-01AD796ECD8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87AF8-F4D6-4E5D-BE00-F2754ABDA7E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CE03-4CEB-484A-96B9-83DA834469D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9788F-E4F5-4552-A03F-FC609E5AE44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자유형 3"/>
          <p:cNvSpPr/>
          <p:nvPr/>
        </p:nvSpPr>
        <p:spPr>
          <a:xfrm rot="20700000">
            <a:off x="-1256446" y="-398207"/>
            <a:ext cx="6082188" cy="4566284"/>
          </a:xfrm>
          <a:custGeom>
            <a:avLst/>
            <a:gdLst>
              <a:gd name="connsiteX0" fmla="*/ 1404156 w 2808312"/>
              <a:gd name="connsiteY0" fmla="*/ 558062 h 2232248"/>
              <a:gd name="connsiteX1" fmla="*/ 1404156 w 2808312"/>
              <a:gd name="connsiteY1" fmla="*/ 2232248 h 2232248"/>
              <a:gd name="connsiteX2" fmla="*/ 1404156 w 2808312"/>
              <a:gd name="connsiteY2" fmla="*/ 558062 h 2232248"/>
              <a:gd name="connsiteX0" fmla="*/ 2866818 w 5733636"/>
              <a:gd name="connsiteY0" fmla="*/ 1302145 h 2976331"/>
              <a:gd name="connsiteX1" fmla="*/ 2866818 w 5733636"/>
              <a:gd name="connsiteY1" fmla="*/ 2976331 h 2976331"/>
              <a:gd name="connsiteX2" fmla="*/ 2866818 w 5733636"/>
              <a:gd name="connsiteY2" fmla="*/ 1302145 h 2976331"/>
              <a:gd name="connsiteX0" fmla="*/ 2686798 w 5733636"/>
              <a:gd name="connsiteY0" fmla="*/ 1302145 h 3192356"/>
              <a:gd name="connsiteX1" fmla="*/ 2866818 w 5733636"/>
              <a:gd name="connsiteY1" fmla="*/ 3192356 h 3192356"/>
              <a:gd name="connsiteX2" fmla="*/ 2686798 w 5733636"/>
              <a:gd name="connsiteY2" fmla="*/ 1302145 h 3192356"/>
              <a:gd name="connsiteX0" fmla="*/ 2686798 w 5733636"/>
              <a:gd name="connsiteY0" fmla="*/ 1982993 h 3873204"/>
              <a:gd name="connsiteX1" fmla="*/ 2866818 w 5733636"/>
              <a:gd name="connsiteY1" fmla="*/ 3873204 h 3873204"/>
              <a:gd name="connsiteX2" fmla="*/ 2686798 w 5733636"/>
              <a:gd name="connsiteY2" fmla="*/ 1982993 h 3873204"/>
              <a:gd name="connsiteX0" fmla="*/ 2760265 w 5733636"/>
              <a:gd name="connsiteY0" fmla="*/ 1982993 h 3359643"/>
              <a:gd name="connsiteX1" fmla="*/ 2866818 w 5733636"/>
              <a:gd name="connsiteY1" fmla="*/ 3359643 h 3359643"/>
              <a:gd name="connsiteX2" fmla="*/ 2760265 w 5733636"/>
              <a:gd name="connsiteY2" fmla="*/ 1982993 h 3359643"/>
              <a:gd name="connsiteX0" fmla="*/ 2760265 w 5733636"/>
              <a:gd name="connsiteY0" fmla="*/ 1982993 h 3359643"/>
              <a:gd name="connsiteX1" fmla="*/ 2866818 w 5733636"/>
              <a:gd name="connsiteY1" fmla="*/ 3359643 h 3359643"/>
              <a:gd name="connsiteX2" fmla="*/ 2760265 w 5733636"/>
              <a:gd name="connsiteY2" fmla="*/ 1982993 h 3359643"/>
              <a:gd name="connsiteX0" fmla="*/ 2760265 w 5733636"/>
              <a:gd name="connsiteY0" fmla="*/ 2407307 h 3783957"/>
              <a:gd name="connsiteX1" fmla="*/ 2866818 w 5733636"/>
              <a:gd name="connsiteY1" fmla="*/ 3783957 h 3783957"/>
              <a:gd name="connsiteX2" fmla="*/ 2760265 w 5733636"/>
              <a:gd name="connsiteY2" fmla="*/ 2407307 h 3783957"/>
              <a:gd name="connsiteX0" fmla="*/ 2760265 w 5733636"/>
              <a:gd name="connsiteY0" fmla="*/ 2437631 h 3814281"/>
              <a:gd name="connsiteX1" fmla="*/ 2866818 w 5733636"/>
              <a:gd name="connsiteY1" fmla="*/ 3814281 h 3814281"/>
              <a:gd name="connsiteX2" fmla="*/ 2760265 w 5733636"/>
              <a:gd name="connsiteY2" fmla="*/ 2437631 h 3814281"/>
              <a:gd name="connsiteX0" fmla="*/ 2760265 w 5733636"/>
              <a:gd name="connsiteY0" fmla="*/ 2569034 h 3945684"/>
              <a:gd name="connsiteX1" fmla="*/ 2866818 w 5733636"/>
              <a:gd name="connsiteY1" fmla="*/ 3945684 h 3945684"/>
              <a:gd name="connsiteX2" fmla="*/ 2760265 w 5733636"/>
              <a:gd name="connsiteY2" fmla="*/ 2569034 h 394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33636" h="3945684">
                <a:moveTo>
                  <a:pt x="2760265" y="2569034"/>
                </a:moveTo>
                <a:cubicBezTo>
                  <a:pt x="3623655" y="0"/>
                  <a:pt x="5733636" y="2271498"/>
                  <a:pt x="2866818" y="3945684"/>
                </a:cubicBezTo>
                <a:cubicBezTo>
                  <a:pt x="0" y="2271498"/>
                  <a:pt x="2178766" y="1173297"/>
                  <a:pt x="2760265" y="2569034"/>
                </a:cubicBez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3080792" y="2708920"/>
            <a:ext cx="6192688" cy="194421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/>
            </a:prstTxWarp>
            <a:spAutoFit/>
          </a:bodyPr>
          <a:lstStyle/>
          <a:p>
            <a:pPr algn="ctr"/>
            <a:r>
              <a:rPr lang="en-US" altLang="ko-KR" sz="5400" b="1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돋움" pitchFamily="50" charset="-127"/>
                <a:ea typeface="돋움" pitchFamily="50" charset="-127"/>
              </a:rPr>
              <a:t>Post Personal Computer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6" name="그림 5" descr="로고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29264" y="116632"/>
            <a:ext cx="2315518" cy="7603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16" name="제목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목차</a:t>
            </a:r>
            <a:endParaRPr lang="ko-KR" altLang="en-US"/>
          </a:p>
        </p:txBody>
      </p:sp>
      <p:sp>
        <p:nvSpPr>
          <p:cNvPr id="14" name="모서리가 접힌 도형 13"/>
          <p:cNvSpPr/>
          <p:nvPr/>
        </p:nvSpPr>
        <p:spPr>
          <a:xfrm>
            <a:off x="3440832" y="1772816"/>
            <a:ext cx="5616624" cy="792088"/>
          </a:xfrm>
          <a:prstGeom prst="foldedCorner">
            <a:avLst>
              <a:gd name="adj" fmla="val 27162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  <a:hlinkClick r:id="rId2" action="ppaction://hlinksldjump"/>
              </a:rPr>
              <a:t>포스트 </a:t>
            </a:r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  <a:hlinkClick r:id="rId2" action="ppaction://hlinksldjump"/>
              </a:rPr>
              <a:t>PC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5" name="모서리가 접힌 도형 14"/>
          <p:cNvSpPr/>
          <p:nvPr/>
        </p:nvSpPr>
        <p:spPr>
          <a:xfrm>
            <a:off x="3440832" y="5229200"/>
            <a:ext cx="5616624" cy="792088"/>
          </a:xfrm>
          <a:prstGeom prst="foldedCorner">
            <a:avLst>
              <a:gd name="adj" fmla="val 27162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포스트 </a:t>
            </a:r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PC</a:t>
            </a:r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의 분류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7" name="모서리가 접힌 도형 16"/>
          <p:cNvSpPr/>
          <p:nvPr/>
        </p:nvSpPr>
        <p:spPr>
          <a:xfrm>
            <a:off x="3440832" y="2996952"/>
            <a:ext cx="5616624" cy="792088"/>
          </a:xfrm>
          <a:prstGeom prst="foldedCorner">
            <a:avLst>
              <a:gd name="adj" fmla="val 27162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포스트 </a:t>
            </a:r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PC</a:t>
            </a:r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의 종류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8" name="모서리가 접힌 도형 17"/>
          <p:cNvSpPr/>
          <p:nvPr/>
        </p:nvSpPr>
        <p:spPr>
          <a:xfrm>
            <a:off x="3440832" y="4077072"/>
            <a:ext cx="5616624" cy="792088"/>
          </a:xfrm>
          <a:prstGeom prst="foldedCorner">
            <a:avLst>
              <a:gd name="adj" fmla="val 27162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포스트 </a:t>
            </a:r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PC</a:t>
            </a:r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의 성장률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19" name="그림 18" descr="그림4.JPG"/>
          <p:cNvPicPr>
            <a:picLocks noChangeAspect="1"/>
          </p:cNvPicPr>
          <p:nvPr/>
        </p:nvPicPr>
        <p:blipFill>
          <a:blip r:embed="rId3" cstate="print"/>
          <a:srcRect l="56873" t="31529" r="5328" b="34168"/>
          <a:stretch>
            <a:fillRect/>
          </a:stretch>
        </p:blipFill>
        <p:spPr>
          <a:xfrm>
            <a:off x="1136576" y="4221088"/>
            <a:ext cx="1584176" cy="1872208"/>
          </a:xfrm>
          <a:prstGeom prst="rect">
            <a:avLst/>
          </a:prstGeom>
        </p:spPr>
      </p:pic>
      <p:sp>
        <p:nvSpPr>
          <p:cNvPr id="20" name="하트 19"/>
          <p:cNvSpPr/>
          <p:nvPr/>
        </p:nvSpPr>
        <p:spPr>
          <a:xfrm rot="20820000">
            <a:off x="2732888" y="1688909"/>
            <a:ext cx="1162519" cy="936104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1" name="하트 20"/>
          <p:cNvSpPr/>
          <p:nvPr/>
        </p:nvSpPr>
        <p:spPr>
          <a:xfrm rot="20820000">
            <a:off x="2732888" y="2913045"/>
            <a:ext cx="1162519" cy="936104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2" name="하트 21"/>
          <p:cNvSpPr/>
          <p:nvPr/>
        </p:nvSpPr>
        <p:spPr>
          <a:xfrm rot="20820000">
            <a:off x="2732888" y="3993166"/>
            <a:ext cx="1162519" cy="936104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3" name="하트 22"/>
          <p:cNvSpPr/>
          <p:nvPr/>
        </p:nvSpPr>
        <p:spPr>
          <a:xfrm rot="20820000">
            <a:off x="2732888" y="5142166"/>
            <a:ext cx="1162519" cy="936104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81117" y="1938027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1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81117" y="3162163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2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81117" y="4242283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3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81117" y="537938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4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포스트 </a:t>
            </a:r>
            <a:r>
              <a:rPr lang="en-US" altLang="ko-KR" smtClean="0"/>
              <a:t>PC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0" y="1484784"/>
            <a:ext cx="7986092" cy="2188839"/>
          </a:xfrm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Next Generation PC Standardization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WSN(Wireless Sensor Network)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TC32(Communication Network and Systems Interconnection)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TG11(Computer Supported Telecommunication Applications)</a:t>
            </a:r>
            <a:endParaRPr lang="ko-KR" altLang="en-US" sz="2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495300" y="3717032"/>
            <a:ext cx="7049988" cy="218883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u"/>
              <a:tabLst/>
              <a:defRPr/>
            </a:pPr>
            <a:r>
              <a:rPr lang="ko-KR" altLang="en-US" sz="2400" b="1" smtClean="0">
                <a:latin typeface="맑은 고딕" pitchFamily="50" charset="-127"/>
                <a:ea typeface="맑은 고딕" pitchFamily="50" charset="-127"/>
              </a:rPr>
              <a:t>포스트 </a:t>
            </a: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PC</a:t>
            </a:r>
            <a:r>
              <a:rPr lang="ko-KR" altLang="en-US" sz="2400" b="1" smtClean="0">
                <a:latin typeface="맑은 고딕" pitchFamily="50" charset="-127"/>
                <a:ea typeface="맑은 고딕" pitchFamily="50" charset="-127"/>
              </a:rPr>
              <a:t>의 의미</a:t>
            </a:r>
            <a:endParaRPr kumimoji="0" lang="en-US" altLang="ko-KR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개인용 컴퓨터 시대 이후의 차세대 정보 기기</a:t>
            </a:r>
            <a:endParaRPr kumimoji="0" lang="en-US" altLang="ko-KR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인터넷을 축으로 한 네트워크의 급속한 발전으로 다양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</a:b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한 형태의 정보 교환 도구와 기술을 갖춘 </a:t>
            </a: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포스트 </a:t>
            </a: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PC </a:t>
            </a: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등장</a:t>
            </a: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  <p:pic>
        <p:nvPicPr>
          <p:cNvPr id="6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45288" y="4221088"/>
            <a:ext cx="1981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포스트 </a:t>
            </a:r>
            <a:r>
              <a:rPr lang="en-US" altLang="ko-KR" smtClean="0"/>
              <a:t>PC</a:t>
            </a:r>
            <a:r>
              <a:rPr lang="ko-KR" altLang="en-US" smtClean="0"/>
              <a:t>의 종류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6" name="오각형 5"/>
          <p:cNvSpPr/>
          <p:nvPr/>
        </p:nvSpPr>
        <p:spPr>
          <a:xfrm flipH="1">
            <a:off x="2288704" y="1928681"/>
            <a:ext cx="1512168" cy="432048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물결 6"/>
          <p:cNvSpPr/>
          <p:nvPr/>
        </p:nvSpPr>
        <p:spPr>
          <a:xfrm>
            <a:off x="2576736" y="1712657"/>
            <a:ext cx="1080120" cy="648072"/>
          </a:xfrm>
          <a:prstGeom prst="wav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종류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" name="오각형 7"/>
          <p:cNvSpPr/>
          <p:nvPr/>
        </p:nvSpPr>
        <p:spPr>
          <a:xfrm flipH="1">
            <a:off x="3800872" y="1928681"/>
            <a:ext cx="5328592" cy="432048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" name="물결 8"/>
          <p:cNvSpPr/>
          <p:nvPr/>
        </p:nvSpPr>
        <p:spPr>
          <a:xfrm>
            <a:off x="4088903" y="1712657"/>
            <a:ext cx="4896545" cy="648072"/>
          </a:xfrm>
          <a:prstGeom prst="wav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특징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" name="오각형 9"/>
          <p:cNvSpPr/>
          <p:nvPr/>
        </p:nvSpPr>
        <p:spPr>
          <a:xfrm flipH="1">
            <a:off x="1004409" y="2348880"/>
            <a:ext cx="1296144" cy="2304256"/>
          </a:xfrm>
          <a:prstGeom prst="homePlate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휴대성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" name="오각형 11"/>
          <p:cNvSpPr/>
          <p:nvPr/>
        </p:nvSpPr>
        <p:spPr>
          <a:xfrm flipH="1">
            <a:off x="1086079" y="4653136"/>
            <a:ext cx="1214474" cy="1152128"/>
          </a:xfrm>
          <a:prstGeom prst="homePlate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기능성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2288704" y="2348880"/>
          <a:ext cx="6833964" cy="345638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540296"/>
                <a:gridCol w="5293668"/>
              </a:tblGrid>
              <a:tr h="576064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서브노트북</a:t>
                      </a:r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latin typeface="굴림" pitchFamily="50" charset="-127"/>
                          <a:ea typeface="굴림" pitchFamily="50" charset="-127"/>
                        </a:rPr>
                        <a:t>11-13</a:t>
                      </a:r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인치 남짓의 화면</a:t>
                      </a:r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57606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표준 노트북에 준하는 성능의 소형 노트북</a:t>
                      </a:r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576064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넷북</a:t>
                      </a:r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인치 이하의 소형 화면</a:t>
                      </a:r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57606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성능보다는 높은 휴대성과 저렴한 가격 강조</a:t>
                      </a:r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576064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울트라씬</a:t>
                      </a:r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두께는 얇지만 넷북보다 뛰어난 성능 보유</a:t>
                      </a:r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57606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고화질 동영상 감상 및 캐주얼 게임 가능</a:t>
                      </a:r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111</Words>
  <Application>Microsoft Office PowerPoint</Application>
  <PresentationFormat>A4 용지(210x297mm)</PresentationFormat>
  <Paragraphs>37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포스트 PC</vt:lpstr>
      <vt:lpstr>포스트 PC의 종류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21</cp:revision>
  <dcterms:created xsi:type="dcterms:W3CDTF">2015-01-20T01:43:10Z</dcterms:created>
  <dcterms:modified xsi:type="dcterms:W3CDTF">2016-09-23T05:21:26Z</dcterms:modified>
</cp:coreProperties>
</file>