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3.JPG" ContentType="image/gif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2" r:id="rId5"/>
    <p:sldId id="263" r:id="rId6"/>
    <p:sldId id="261" r:id="rId7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90" y="-28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_1.xlsx"/><Relationship Id="rId1" Type="http://schemas.openxmlformats.org/officeDocument/2006/relationships/image" Target="../media/image5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latin typeface="굴림" pitchFamily="50" charset="-127"/>
                <a:ea typeface="굴림" pitchFamily="50" charset="-127"/>
              </a:defRPr>
            </a:pPr>
            <a:r>
              <a:rPr lang="ko-KR" altLang="en-US" sz="2400" smtClean="0">
                <a:latin typeface="굴림" pitchFamily="50" charset="-127"/>
                <a:ea typeface="굴림" pitchFamily="50" charset="-127"/>
              </a:rPr>
              <a:t>커피전문점의 실적</a:t>
            </a:r>
            <a:endParaRPr lang="ko-KR" sz="2400" dirty="0">
              <a:latin typeface="굴림" pitchFamily="50" charset="-127"/>
              <a:ea typeface="굴림" pitchFamily="50" charset="-127"/>
            </a:endParaRPr>
          </a:p>
        </c:rich>
      </c:tx>
      <c:layout/>
      <c:overlay val="0"/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algn="l" rotWithShape="0">
            <a:prstClr val="black">
              <a:alpha val="40000"/>
            </a:prstClr>
          </a:outerShdw>
        </a:effectLst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2018실적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커피러브</c:v>
                </c:pt>
                <c:pt idx="1">
                  <c:v>나무커피</c:v>
                </c:pt>
                <c:pt idx="2">
                  <c:v>바다커피</c:v>
                </c:pt>
                <c:pt idx="3">
                  <c:v>하늘커피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440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2019실적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커피러브</c:v>
                </c:pt>
                <c:pt idx="1">
                  <c:v>나무커피</c:v>
                </c:pt>
                <c:pt idx="2">
                  <c:v>바다커피</c:v>
                </c:pt>
                <c:pt idx="3">
                  <c:v>하늘커피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590</c:v>
                </c:pt>
                <c:pt idx="1">
                  <c:v>220</c:v>
                </c:pt>
                <c:pt idx="2">
                  <c:v>270</c:v>
                </c:pt>
                <c:pt idx="3">
                  <c:v>410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907520"/>
        <c:axId val="101815936"/>
      </c:barChart>
      <c:catAx>
        <c:axId val="84907520"/>
        <c:scaling>
          <c:orientation val="minMax"/>
        </c:scaling>
        <c:delete val="0"/>
        <c:axPos val="b"/>
        <c:majorTickMark val="none"/>
        <c:minorTickMark val="none"/>
        <c:tickLblPos val="nextTo"/>
        <c:crossAx val="101815936"/>
        <c:crosses val="autoZero"/>
        <c:auto val="1"/>
        <c:lblAlgn val="ctr"/>
        <c:lblOffset val="100"/>
        <c:noMultiLvlLbl val="0"/>
      </c:catAx>
      <c:valAx>
        <c:axId val="101815936"/>
        <c:scaling>
          <c:orientation val="minMax"/>
        </c:scaling>
        <c:delete val="0"/>
        <c:axPos val="l"/>
        <c:numFmt formatCode="General" sourceLinked="1"/>
        <c:majorTickMark val="in"/>
        <c:minorTickMark val="none"/>
        <c:tickLblPos val="nextTo"/>
        <c:crossAx val="84907520"/>
        <c:crosses val="autoZero"/>
        <c:crossBetween val="between"/>
        <c:majorUnit val="150"/>
      </c:valAx>
      <c:dTable>
        <c:showHorzBorder val="1"/>
        <c:showVertBorder val="1"/>
        <c:showOutline val="1"/>
        <c:showKeys val="1"/>
      </c:dTable>
      <c:spPr>
        <a:solidFill>
          <a:schemeClr val="bg1"/>
        </a:solidFill>
      </c:spPr>
    </c:plotArea>
    <c:plotVisOnly val="1"/>
    <c:dispBlanksAs val="gap"/>
    <c:showDLblsOverMax val="0"/>
  </c:chart>
  <c:spPr>
    <a:solidFill>
      <a:srgbClr val="FFFF00"/>
    </a:solidFill>
    <a:ln>
      <a:solidFill>
        <a:schemeClr val="tx1"/>
      </a:solidFill>
    </a:ln>
  </c:spPr>
  <c:txPr>
    <a:bodyPr/>
    <a:lstStyle/>
    <a:p>
      <a:pPr>
        <a:defRPr sz="1600">
          <a:latin typeface="돋움" pitchFamily="50" charset="-127"/>
          <a:ea typeface="돋움" pitchFamily="50" charset="-127"/>
        </a:defRPr>
      </a:pPr>
      <a:endParaRPr lang="ko-KR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3B49CA-EE49-4A9B-8FCB-A254EA621A47}" type="doc">
      <dgm:prSet loTypeId="urn:microsoft.com/office/officeart/2005/8/layout/vList6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4A100A05-992D-49CF-9AFC-83D8D3B27C16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solidFill>
                <a:schemeClr val="tx1"/>
              </a:solidFill>
              <a:latin typeface="돋움" pitchFamily="50" charset="-127"/>
              <a:ea typeface="돋움" pitchFamily="50" charset="-127"/>
            </a:rPr>
            <a:t>가맹방법</a:t>
          </a:r>
          <a:endParaRPr lang="ko-KR" altLang="en-US" sz="1800" dirty="0">
            <a:solidFill>
              <a:schemeClr val="tx1"/>
            </a:solidFill>
            <a:latin typeface="돋움" pitchFamily="50" charset="-127"/>
            <a:ea typeface="돋움" pitchFamily="50" charset="-127"/>
          </a:endParaRPr>
        </a:p>
      </dgm:t>
    </dgm:pt>
    <dgm:pt modelId="{57DD7500-9701-4406-81B6-CE8E1A170910}" type="parTrans" cxnId="{60BF3C7A-E4A8-45DA-8CC6-9A839D9991D2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돋움" pitchFamily="50" charset="-127"/>
            <a:ea typeface="돋움" pitchFamily="50" charset="-127"/>
          </a:endParaRPr>
        </a:p>
      </dgm:t>
    </dgm:pt>
    <dgm:pt modelId="{69C9266A-9D23-4060-8D56-FEDA8171A218}" type="sibTrans" cxnId="{60BF3C7A-E4A8-45DA-8CC6-9A839D9991D2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돋움" pitchFamily="50" charset="-127"/>
            <a:ea typeface="돋움" pitchFamily="50" charset="-127"/>
          </a:endParaRPr>
        </a:p>
      </dgm:t>
    </dgm:pt>
    <dgm:pt modelId="{607E30A0-9C71-4096-8953-2984AEBC03E8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solidFill>
                <a:schemeClr val="tx1"/>
              </a:solidFill>
              <a:latin typeface="돋움" pitchFamily="50" charset="-127"/>
              <a:ea typeface="돋움" pitchFamily="50" charset="-127"/>
            </a:rPr>
            <a:t>입지분석</a:t>
          </a:r>
          <a:endParaRPr lang="ko-KR" altLang="en-US" sz="1800" dirty="0">
            <a:solidFill>
              <a:schemeClr val="tx1"/>
            </a:solidFill>
            <a:latin typeface="돋움" pitchFamily="50" charset="-127"/>
            <a:ea typeface="돋움" pitchFamily="50" charset="-127"/>
          </a:endParaRPr>
        </a:p>
      </dgm:t>
    </dgm:pt>
    <dgm:pt modelId="{86F11E44-8CD9-49A0-8175-C3805FDC7814}" type="parTrans" cxnId="{3F59E776-10E2-4978-8132-55C0BE4FE6C4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돋움" pitchFamily="50" charset="-127"/>
            <a:ea typeface="돋움" pitchFamily="50" charset="-127"/>
          </a:endParaRPr>
        </a:p>
      </dgm:t>
    </dgm:pt>
    <dgm:pt modelId="{0610F4CB-90EF-41DA-BDCF-509C40D25B6F}" type="sibTrans" cxnId="{3F59E776-10E2-4978-8132-55C0BE4FE6C4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돋움" pitchFamily="50" charset="-127"/>
            <a:ea typeface="돋움" pitchFamily="50" charset="-127"/>
          </a:endParaRPr>
        </a:p>
      </dgm:t>
    </dgm:pt>
    <dgm:pt modelId="{4F22141D-CDF7-448A-AF8C-26B170EA8866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solidFill>
                <a:schemeClr val="tx1"/>
              </a:solidFill>
              <a:latin typeface="돋움" pitchFamily="50" charset="-127"/>
              <a:ea typeface="돋움" pitchFamily="50" charset="-127"/>
            </a:rPr>
            <a:t>개설승인</a:t>
          </a:r>
          <a:endParaRPr lang="ko-KR" altLang="en-US" sz="1800" dirty="0">
            <a:solidFill>
              <a:schemeClr val="tx1"/>
            </a:solidFill>
            <a:latin typeface="돋움" pitchFamily="50" charset="-127"/>
            <a:ea typeface="돋움" pitchFamily="50" charset="-127"/>
          </a:endParaRPr>
        </a:p>
      </dgm:t>
    </dgm:pt>
    <dgm:pt modelId="{9F0AA095-AFEE-488E-9049-F511C9FD9010}" type="parTrans" cxnId="{BC9B6C96-AD93-4DFD-AFF8-7C2D09DA8A56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돋움" pitchFamily="50" charset="-127"/>
            <a:ea typeface="돋움" pitchFamily="50" charset="-127"/>
          </a:endParaRPr>
        </a:p>
      </dgm:t>
    </dgm:pt>
    <dgm:pt modelId="{D4C7E861-5D41-4FEC-8BD7-3BAD1D21C661}" type="sibTrans" cxnId="{BC9B6C96-AD93-4DFD-AFF8-7C2D09DA8A56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돋움" pitchFamily="50" charset="-127"/>
            <a:ea typeface="돋움" pitchFamily="50" charset="-127"/>
          </a:endParaRPr>
        </a:p>
      </dgm:t>
    </dgm:pt>
    <dgm:pt modelId="{6BECDEB8-9919-4C2D-8C62-51DEEB383D2B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solidFill>
                <a:schemeClr val="tx1"/>
              </a:solidFill>
              <a:latin typeface="돋움" pitchFamily="50" charset="-127"/>
              <a:ea typeface="돋움" pitchFamily="50" charset="-127"/>
            </a:rPr>
            <a:t>점포개발</a:t>
          </a:r>
          <a:endParaRPr lang="ko-KR" altLang="en-US" sz="1800" dirty="0">
            <a:solidFill>
              <a:schemeClr val="tx1"/>
            </a:solidFill>
            <a:latin typeface="돋움" pitchFamily="50" charset="-127"/>
            <a:ea typeface="돋움" pitchFamily="50" charset="-127"/>
          </a:endParaRPr>
        </a:p>
      </dgm:t>
    </dgm:pt>
    <dgm:pt modelId="{80B0F844-E481-425B-B5F0-CD2F73CEFEEC}" type="parTrans" cxnId="{E348D9C7-E664-439B-BBBA-37BAEBC0484B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돋움" pitchFamily="50" charset="-127"/>
            <a:ea typeface="돋움" pitchFamily="50" charset="-127"/>
          </a:endParaRPr>
        </a:p>
      </dgm:t>
    </dgm:pt>
    <dgm:pt modelId="{6958B833-234A-412F-9BEC-FC2A232DA910}" type="sibTrans" cxnId="{E348D9C7-E664-439B-BBBA-37BAEBC0484B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돋움" pitchFamily="50" charset="-127"/>
            <a:ea typeface="돋움" pitchFamily="50" charset="-127"/>
          </a:endParaRPr>
        </a:p>
      </dgm:t>
    </dgm:pt>
    <dgm:pt modelId="{9B2E89FC-8F0E-4E0F-B35C-EDF5BE2B6875}" type="pres">
      <dgm:prSet presAssocID="{2B3B49CA-EE49-4A9B-8FCB-A254EA621A4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F13D012-CA35-4EE4-97DE-BEABA799F9A3}" type="pres">
      <dgm:prSet presAssocID="{4A100A05-992D-49CF-9AFC-83D8D3B27C16}" presName="linNode" presStyleCnt="0"/>
      <dgm:spPr/>
    </dgm:pt>
    <dgm:pt modelId="{3FD033AE-3039-4BEA-BBA1-C585E87BB266}" type="pres">
      <dgm:prSet presAssocID="{4A100A05-992D-49CF-9AFC-83D8D3B27C16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28E5808-1394-42A6-8980-0F70EF6D44AA}" type="pres">
      <dgm:prSet presAssocID="{4A100A05-992D-49CF-9AFC-83D8D3B27C16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6657B27F-B513-43E6-BA7D-3B3E6C080DF7}" type="presOf" srcId="{607E30A0-9C71-4096-8953-2984AEBC03E8}" destId="{228E5808-1394-42A6-8980-0F70EF6D44AA}" srcOrd="0" destOrd="0" presId="urn:microsoft.com/office/officeart/2005/8/layout/vList6"/>
    <dgm:cxn modelId="{E348D9C7-E664-439B-BBBA-37BAEBC0484B}" srcId="{4A100A05-992D-49CF-9AFC-83D8D3B27C16}" destId="{6BECDEB8-9919-4C2D-8C62-51DEEB383D2B}" srcOrd="1" destOrd="0" parTransId="{80B0F844-E481-425B-B5F0-CD2F73CEFEEC}" sibTransId="{6958B833-234A-412F-9BEC-FC2A232DA910}"/>
    <dgm:cxn modelId="{60055972-1E89-4774-BC1F-7970BD14927A}" type="presOf" srcId="{6BECDEB8-9919-4C2D-8C62-51DEEB383D2B}" destId="{228E5808-1394-42A6-8980-0F70EF6D44AA}" srcOrd="0" destOrd="1" presId="urn:microsoft.com/office/officeart/2005/8/layout/vList6"/>
    <dgm:cxn modelId="{9A00578F-5C73-4E01-AC34-D793AB585656}" type="presOf" srcId="{2B3B49CA-EE49-4A9B-8FCB-A254EA621A47}" destId="{9B2E89FC-8F0E-4E0F-B35C-EDF5BE2B6875}" srcOrd="0" destOrd="0" presId="urn:microsoft.com/office/officeart/2005/8/layout/vList6"/>
    <dgm:cxn modelId="{3F59E776-10E2-4978-8132-55C0BE4FE6C4}" srcId="{4A100A05-992D-49CF-9AFC-83D8D3B27C16}" destId="{607E30A0-9C71-4096-8953-2984AEBC03E8}" srcOrd="0" destOrd="0" parTransId="{86F11E44-8CD9-49A0-8175-C3805FDC7814}" sibTransId="{0610F4CB-90EF-41DA-BDCF-509C40D25B6F}"/>
    <dgm:cxn modelId="{0894B85F-2DBE-4605-A5F0-66BE23E2164A}" type="presOf" srcId="{4F22141D-CDF7-448A-AF8C-26B170EA8866}" destId="{228E5808-1394-42A6-8980-0F70EF6D44AA}" srcOrd="0" destOrd="2" presId="urn:microsoft.com/office/officeart/2005/8/layout/vList6"/>
    <dgm:cxn modelId="{60BF3C7A-E4A8-45DA-8CC6-9A839D9991D2}" srcId="{2B3B49CA-EE49-4A9B-8FCB-A254EA621A47}" destId="{4A100A05-992D-49CF-9AFC-83D8D3B27C16}" srcOrd="0" destOrd="0" parTransId="{57DD7500-9701-4406-81B6-CE8E1A170910}" sibTransId="{69C9266A-9D23-4060-8D56-FEDA8171A218}"/>
    <dgm:cxn modelId="{BC9B6C96-AD93-4DFD-AFF8-7C2D09DA8A56}" srcId="{4A100A05-992D-49CF-9AFC-83D8D3B27C16}" destId="{4F22141D-CDF7-448A-AF8C-26B170EA8866}" srcOrd="2" destOrd="0" parTransId="{9F0AA095-AFEE-488E-9049-F511C9FD9010}" sibTransId="{D4C7E861-5D41-4FEC-8BD7-3BAD1D21C661}"/>
    <dgm:cxn modelId="{2516321E-DE04-4114-8C8F-F59A629DB946}" type="presOf" srcId="{4A100A05-992D-49CF-9AFC-83D8D3B27C16}" destId="{3FD033AE-3039-4BEA-BBA1-C585E87BB266}" srcOrd="0" destOrd="0" presId="urn:microsoft.com/office/officeart/2005/8/layout/vList6"/>
    <dgm:cxn modelId="{B5841893-2E4D-43D7-9F31-B2C7B2E7CAF9}" type="presParOf" srcId="{9B2E89FC-8F0E-4E0F-B35C-EDF5BE2B6875}" destId="{BF13D012-CA35-4EE4-97DE-BEABA799F9A3}" srcOrd="0" destOrd="0" presId="urn:microsoft.com/office/officeart/2005/8/layout/vList6"/>
    <dgm:cxn modelId="{553DEF79-955C-48D5-BD9C-2227C08AD692}" type="presParOf" srcId="{BF13D012-CA35-4EE4-97DE-BEABA799F9A3}" destId="{3FD033AE-3039-4BEA-BBA1-C585E87BB266}" srcOrd="0" destOrd="0" presId="urn:microsoft.com/office/officeart/2005/8/layout/vList6"/>
    <dgm:cxn modelId="{1380D32F-1368-4A41-896B-632CC9113F39}" type="presParOf" srcId="{BF13D012-CA35-4EE4-97DE-BEABA799F9A3}" destId="{228E5808-1394-42A6-8980-0F70EF6D44A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17F08F-5643-4D99-971C-1EF42EEE0F0D}" type="doc">
      <dgm:prSet loTypeId="urn:microsoft.com/office/officeart/2005/8/layout/hProcess9" loCatId="process" qsTypeId="urn:microsoft.com/office/officeart/2005/8/quickstyle/3d6" qsCatId="3D" csTypeId="urn:microsoft.com/office/officeart/2005/8/colors/colorful1" csCatId="colorful" phldr="1"/>
      <dgm:spPr/>
    </dgm:pt>
    <dgm:pt modelId="{B47CFA40-403F-438E-B329-43A57055EBE9}">
      <dgm:prSet phldrT="[텍스트]" custT="1"/>
      <dgm:spPr/>
      <dgm:t>
        <a:bodyPr/>
        <a:lstStyle/>
        <a:p>
          <a:pPr latinLnBrk="1"/>
          <a:r>
            <a:rPr lang="ko-KR" altLang="en-US" sz="1800" smtClean="0">
              <a:latin typeface="돋움" pitchFamily="50" charset="-127"/>
              <a:ea typeface="돋움" pitchFamily="50" charset="-127"/>
            </a:rPr>
            <a:t>가맹 계약</a:t>
          </a:r>
          <a:endParaRPr lang="ko-KR" altLang="en-US" sz="1800" dirty="0">
            <a:latin typeface="돋움" pitchFamily="50" charset="-127"/>
            <a:ea typeface="돋움" pitchFamily="50" charset="-127"/>
          </a:endParaRPr>
        </a:p>
      </dgm:t>
    </dgm:pt>
    <dgm:pt modelId="{9A4D6072-3D76-4C56-B9A1-30F9A414F8E8}" type="parTrans" cxnId="{F1CDE933-85D1-4EE9-A566-F181C3117898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돋움" pitchFamily="50" charset="-127"/>
            <a:ea typeface="돋움" pitchFamily="50" charset="-127"/>
          </a:endParaRPr>
        </a:p>
      </dgm:t>
    </dgm:pt>
    <dgm:pt modelId="{B7814366-58F1-4D26-B6DB-9D1937B6544C}" type="sibTrans" cxnId="{F1CDE933-85D1-4EE9-A566-F181C3117898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돋움" pitchFamily="50" charset="-127"/>
            <a:ea typeface="돋움" pitchFamily="50" charset="-127"/>
          </a:endParaRPr>
        </a:p>
      </dgm:t>
    </dgm:pt>
    <dgm:pt modelId="{3875636D-D826-4F73-B279-AE2D0C8BCF72}">
      <dgm:prSet phldrT="[텍스트]" custT="1"/>
      <dgm:spPr/>
      <dgm:t>
        <a:bodyPr/>
        <a:lstStyle/>
        <a:p>
          <a:pPr latinLnBrk="1"/>
          <a:r>
            <a:rPr lang="ko-KR" altLang="en-US" sz="1800" smtClean="0">
              <a:latin typeface="돋움" pitchFamily="50" charset="-127"/>
              <a:ea typeface="돋움" pitchFamily="50" charset="-127"/>
            </a:rPr>
            <a:t>직원 채용</a:t>
          </a:r>
          <a:endParaRPr lang="ko-KR" altLang="en-US" sz="1800" dirty="0">
            <a:latin typeface="돋움" pitchFamily="50" charset="-127"/>
            <a:ea typeface="돋움" pitchFamily="50" charset="-127"/>
          </a:endParaRPr>
        </a:p>
      </dgm:t>
    </dgm:pt>
    <dgm:pt modelId="{AF2EC416-3C71-4F67-806D-929CFFCED44C}" type="parTrans" cxnId="{F72732D8-1657-47C2-B022-6DEB1E265784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돋움" pitchFamily="50" charset="-127"/>
            <a:ea typeface="돋움" pitchFamily="50" charset="-127"/>
          </a:endParaRPr>
        </a:p>
      </dgm:t>
    </dgm:pt>
    <dgm:pt modelId="{4884414F-AE94-42A8-B99C-7CF9FA6FB982}" type="sibTrans" cxnId="{F72732D8-1657-47C2-B022-6DEB1E265784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돋움" pitchFamily="50" charset="-127"/>
            <a:ea typeface="돋움" pitchFamily="50" charset="-127"/>
          </a:endParaRPr>
        </a:p>
      </dgm:t>
    </dgm:pt>
    <dgm:pt modelId="{DED59728-B891-4C3C-AD58-9648907582E3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latin typeface="돋움" pitchFamily="50" charset="-127"/>
              <a:ea typeface="돋움" pitchFamily="50" charset="-127"/>
            </a:rPr>
            <a:t>매장 설계</a:t>
          </a:r>
          <a:endParaRPr lang="ko-KR" altLang="en-US" sz="1800" dirty="0">
            <a:latin typeface="돋움" pitchFamily="50" charset="-127"/>
            <a:ea typeface="돋움" pitchFamily="50" charset="-127"/>
          </a:endParaRPr>
        </a:p>
      </dgm:t>
    </dgm:pt>
    <dgm:pt modelId="{9670F68E-554F-4387-931C-62288BA90536}" type="parTrans" cxnId="{F811DD3E-E2F8-4556-8F63-28E3125C51AE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돋움" pitchFamily="50" charset="-127"/>
            <a:ea typeface="돋움" pitchFamily="50" charset="-127"/>
          </a:endParaRPr>
        </a:p>
      </dgm:t>
    </dgm:pt>
    <dgm:pt modelId="{AF55D73C-F86C-4B76-89B8-2B8A6BDA0180}" type="sibTrans" cxnId="{F811DD3E-E2F8-4556-8F63-28E3125C51AE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돋움" pitchFamily="50" charset="-127"/>
            <a:ea typeface="돋움" pitchFamily="50" charset="-127"/>
          </a:endParaRPr>
        </a:p>
      </dgm:t>
    </dgm:pt>
    <dgm:pt modelId="{4CA12FC1-1B75-47B0-8B1D-32721CFA8F2E}" type="pres">
      <dgm:prSet presAssocID="{5917F08F-5643-4D99-971C-1EF42EEE0F0D}" presName="CompostProcess" presStyleCnt="0">
        <dgm:presLayoutVars>
          <dgm:dir/>
          <dgm:resizeHandles val="exact"/>
        </dgm:presLayoutVars>
      </dgm:prSet>
      <dgm:spPr/>
    </dgm:pt>
    <dgm:pt modelId="{63094CD7-A6C6-4BF1-8852-1F89845405C3}" type="pres">
      <dgm:prSet presAssocID="{5917F08F-5643-4D99-971C-1EF42EEE0F0D}" presName="arrow" presStyleLbl="bgShp" presStyleIdx="0" presStyleCnt="1"/>
      <dgm:spPr/>
    </dgm:pt>
    <dgm:pt modelId="{091E9D8A-838E-4CB2-8E3E-9568EAE31639}" type="pres">
      <dgm:prSet presAssocID="{5917F08F-5643-4D99-971C-1EF42EEE0F0D}" presName="linearProcess" presStyleCnt="0"/>
      <dgm:spPr/>
    </dgm:pt>
    <dgm:pt modelId="{73DF65D3-AB8C-47F8-B380-4ED47F9E8CB5}" type="pres">
      <dgm:prSet presAssocID="{B47CFA40-403F-438E-B329-43A57055EBE9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3277EE7-16F5-4413-B560-EB31004A3568}" type="pres">
      <dgm:prSet presAssocID="{B7814366-58F1-4D26-B6DB-9D1937B6544C}" presName="sibTrans" presStyleCnt="0"/>
      <dgm:spPr/>
    </dgm:pt>
    <dgm:pt modelId="{37C95683-2B53-44DC-ADC1-127723EA18EA}" type="pres">
      <dgm:prSet presAssocID="{3875636D-D826-4F73-B279-AE2D0C8BCF72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CEC5D20-FA1B-4276-B0A0-95F9723A0510}" type="pres">
      <dgm:prSet presAssocID="{4884414F-AE94-42A8-B99C-7CF9FA6FB982}" presName="sibTrans" presStyleCnt="0"/>
      <dgm:spPr/>
    </dgm:pt>
    <dgm:pt modelId="{C05E75F0-C100-4C81-B808-124C0908ADEE}" type="pres">
      <dgm:prSet presAssocID="{DED59728-B891-4C3C-AD58-9648907582E3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32D06F64-EDD2-487F-B1B6-11B3A1B78175}" type="presOf" srcId="{3875636D-D826-4F73-B279-AE2D0C8BCF72}" destId="{37C95683-2B53-44DC-ADC1-127723EA18EA}" srcOrd="0" destOrd="0" presId="urn:microsoft.com/office/officeart/2005/8/layout/hProcess9"/>
    <dgm:cxn modelId="{52739662-B44E-47C2-9150-C9C6315C015B}" type="presOf" srcId="{5917F08F-5643-4D99-971C-1EF42EEE0F0D}" destId="{4CA12FC1-1B75-47B0-8B1D-32721CFA8F2E}" srcOrd="0" destOrd="0" presId="urn:microsoft.com/office/officeart/2005/8/layout/hProcess9"/>
    <dgm:cxn modelId="{6387D76A-F9BA-4D3F-AC96-66107D1BA937}" type="presOf" srcId="{B47CFA40-403F-438E-B329-43A57055EBE9}" destId="{73DF65D3-AB8C-47F8-B380-4ED47F9E8CB5}" srcOrd="0" destOrd="0" presId="urn:microsoft.com/office/officeart/2005/8/layout/hProcess9"/>
    <dgm:cxn modelId="{F1CDE933-85D1-4EE9-A566-F181C3117898}" srcId="{5917F08F-5643-4D99-971C-1EF42EEE0F0D}" destId="{B47CFA40-403F-438E-B329-43A57055EBE9}" srcOrd="0" destOrd="0" parTransId="{9A4D6072-3D76-4C56-B9A1-30F9A414F8E8}" sibTransId="{B7814366-58F1-4D26-B6DB-9D1937B6544C}"/>
    <dgm:cxn modelId="{EAFC0ADF-A0F0-4506-A8D6-154314F58381}" type="presOf" srcId="{DED59728-B891-4C3C-AD58-9648907582E3}" destId="{C05E75F0-C100-4C81-B808-124C0908ADEE}" srcOrd="0" destOrd="0" presId="urn:microsoft.com/office/officeart/2005/8/layout/hProcess9"/>
    <dgm:cxn modelId="{F811DD3E-E2F8-4556-8F63-28E3125C51AE}" srcId="{5917F08F-5643-4D99-971C-1EF42EEE0F0D}" destId="{DED59728-B891-4C3C-AD58-9648907582E3}" srcOrd="2" destOrd="0" parTransId="{9670F68E-554F-4387-931C-62288BA90536}" sibTransId="{AF55D73C-F86C-4B76-89B8-2B8A6BDA0180}"/>
    <dgm:cxn modelId="{F72732D8-1657-47C2-B022-6DEB1E265784}" srcId="{5917F08F-5643-4D99-971C-1EF42EEE0F0D}" destId="{3875636D-D826-4F73-B279-AE2D0C8BCF72}" srcOrd="1" destOrd="0" parTransId="{AF2EC416-3C71-4F67-806D-929CFFCED44C}" sibTransId="{4884414F-AE94-42A8-B99C-7CF9FA6FB982}"/>
    <dgm:cxn modelId="{31A005C9-AA4A-4E71-B7B3-36D2C5052D1D}" type="presParOf" srcId="{4CA12FC1-1B75-47B0-8B1D-32721CFA8F2E}" destId="{63094CD7-A6C6-4BF1-8852-1F89845405C3}" srcOrd="0" destOrd="0" presId="urn:microsoft.com/office/officeart/2005/8/layout/hProcess9"/>
    <dgm:cxn modelId="{73405C68-3C57-4EFE-A74D-FE1DDDFCA605}" type="presParOf" srcId="{4CA12FC1-1B75-47B0-8B1D-32721CFA8F2E}" destId="{091E9D8A-838E-4CB2-8E3E-9568EAE31639}" srcOrd="1" destOrd="0" presId="urn:microsoft.com/office/officeart/2005/8/layout/hProcess9"/>
    <dgm:cxn modelId="{AE9EABFF-A6A8-4DDB-8668-78F7D9FA3DF3}" type="presParOf" srcId="{091E9D8A-838E-4CB2-8E3E-9568EAE31639}" destId="{73DF65D3-AB8C-47F8-B380-4ED47F9E8CB5}" srcOrd="0" destOrd="0" presId="urn:microsoft.com/office/officeart/2005/8/layout/hProcess9"/>
    <dgm:cxn modelId="{AEAC3E3E-E3BD-49EA-A088-7318ADE9EB8A}" type="presParOf" srcId="{091E9D8A-838E-4CB2-8E3E-9568EAE31639}" destId="{83277EE7-16F5-4413-B560-EB31004A3568}" srcOrd="1" destOrd="0" presId="urn:microsoft.com/office/officeart/2005/8/layout/hProcess9"/>
    <dgm:cxn modelId="{F044DA09-E153-4B03-B1C2-98B63BA1BDBB}" type="presParOf" srcId="{091E9D8A-838E-4CB2-8E3E-9568EAE31639}" destId="{37C95683-2B53-44DC-ADC1-127723EA18EA}" srcOrd="2" destOrd="0" presId="urn:microsoft.com/office/officeart/2005/8/layout/hProcess9"/>
    <dgm:cxn modelId="{74037D54-7729-40D6-ADD9-E4E5394B6448}" type="presParOf" srcId="{091E9D8A-838E-4CB2-8E3E-9568EAE31639}" destId="{1CEC5D20-FA1B-4276-B0A0-95F9723A0510}" srcOrd="3" destOrd="0" presId="urn:microsoft.com/office/officeart/2005/8/layout/hProcess9"/>
    <dgm:cxn modelId="{0F0020E0-CD11-4D10-83C6-8A52829B9861}" type="presParOf" srcId="{091E9D8A-838E-4CB2-8E3E-9568EAE31639}" destId="{C05E75F0-C100-4C81-B808-124C0908ADE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E5808-1394-42A6-8980-0F70EF6D44AA}">
      <dsp:nvSpPr>
        <dsp:cNvPr id="0" name=""/>
        <dsp:cNvSpPr/>
      </dsp:nvSpPr>
      <dsp:spPr>
        <a:xfrm>
          <a:off x="1573921" y="562"/>
          <a:ext cx="2360882" cy="115100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800" kern="1200" dirty="0" smtClean="0">
              <a:solidFill>
                <a:schemeClr val="tx1"/>
              </a:solidFill>
              <a:latin typeface="돋움" pitchFamily="50" charset="-127"/>
              <a:ea typeface="돋움" pitchFamily="50" charset="-127"/>
            </a:rPr>
            <a:t>입지분석</a:t>
          </a:r>
          <a:endParaRPr lang="ko-KR" altLang="en-US" sz="1800" kern="1200" dirty="0">
            <a:solidFill>
              <a:schemeClr val="tx1"/>
            </a:solidFill>
            <a:latin typeface="돋움" pitchFamily="50" charset="-127"/>
            <a:ea typeface="돋움" pitchFamily="50" charset="-127"/>
          </a:endParaRPr>
        </a:p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800" kern="1200" dirty="0" smtClean="0">
              <a:solidFill>
                <a:schemeClr val="tx1"/>
              </a:solidFill>
              <a:latin typeface="돋움" pitchFamily="50" charset="-127"/>
              <a:ea typeface="돋움" pitchFamily="50" charset="-127"/>
            </a:rPr>
            <a:t>점포개발</a:t>
          </a:r>
          <a:endParaRPr lang="ko-KR" altLang="en-US" sz="1800" kern="1200" dirty="0">
            <a:solidFill>
              <a:schemeClr val="tx1"/>
            </a:solidFill>
            <a:latin typeface="돋움" pitchFamily="50" charset="-127"/>
            <a:ea typeface="돋움" pitchFamily="50" charset="-127"/>
          </a:endParaRPr>
        </a:p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800" kern="1200" dirty="0" smtClean="0">
              <a:solidFill>
                <a:schemeClr val="tx1"/>
              </a:solidFill>
              <a:latin typeface="돋움" pitchFamily="50" charset="-127"/>
              <a:ea typeface="돋움" pitchFamily="50" charset="-127"/>
            </a:rPr>
            <a:t>개설승인</a:t>
          </a:r>
          <a:endParaRPr lang="ko-KR" altLang="en-US" sz="1800" kern="1200" dirty="0">
            <a:solidFill>
              <a:schemeClr val="tx1"/>
            </a:solidFill>
            <a:latin typeface="돋움" pitchFamily="50" charset="-127"/>
            <a:ea typeface="돋움" pitchFamily="50" charset="-127"/>
          </a:endParaRPr>
        </a:p>
      </dsp:txBody>
      <dsp:txXfrm>
        <a:off x="1573921" y="144437"/>
        <a:ext cx="1929256" cy="863252"/>
      </dsp:txXfrm>
    </dsp:sp>
    <dsp:sp modelId="{3FD033AE-3039-4BEA-BBA1-C585E87BB266}">
      <dsp:nvSpPr>
        <dsp:cNvPr id="0" name=""/>
        <dsp:cNvSpPr/>
      </dsp:nvSpPr>
      <dsp:spPr>
        <a:xfrm>
          <a:off x="0" y="562"/>
          <a:ext cx="1573921" cy="11510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solidFill>
                <a:schemeClr val="tx1"/>
              </a:solidFill>
              <a:latin typeface="돋움" pitchFamily="50" charset="-127"/>
              <a:ea typeface="돋움" pitchFamily="50" charset="-127"/>
            </a:rPr>
            <a:t>가맹방법</a:t>
          </a:r>
          <a:endParaRPr lang="ko-KR" altLang="en-US" sz="1800" kern="1200" dirty="0">
            <a:solidFill>
              <a:schemeClr val="tx1"/>
            </a:solidFill>
            <a:latin typeface="돋움" pitchFamily="50" charset="-127"/>
            <a:ea typeface="돋움" pitchFamily="50" charset="-127"/>
          </a:endParaRPr>
        </a:p>
      </dsp:txBody>
      <dsp:txXfrm>
        <a:off x="56187" y="56749"/>
        <a:ext cx="1461547" cy="10386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94CD7-A6C6-4BF1-8852-1F89845405C3}">
      <dsp:nvSpPr>
        <dsp:cNvPr id="0" name=""/>
        <dsp:cNvSpPr/>
      </dsp:nvSpPr>
      <dsp:spPr>
        <a:xfrm>
          <a:off x="321954" y="0"/>
          <a:ext cx="3648815" cy="1258407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DF65D3-AB8C-47F8-B380-4ED47F9E8CB5}">
      <dsp:nvSpPr>
        <dsp:cNvPr id="0" name=""/>
        <dsp:cNvSpPr/>
      </dsp:nvSpPr>
      <dsp:spPr>
        <a:xfrm>
          <a:off x="0" y="377522"/>
          <a:ext cx="1287817" cy="5033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smtClean="0">
              <a:latin typeface="돋움" pitchFamily="50" charset="-127"/>
              <a:ea typeface="돋움" pitchFamily="50" charset="-127"/>
            </a:rPr>
            <a:t>가맹 계약</a:t>
          </a:r>
          <a:endParaRPr lang="ko-KR" altLang="en-US" sz="1800" kern="1200" dirty="0">
            <a:latin typeface="돋움" pitchFamily="50" charset="-127"/>
            <a:ea typeface="돋움" pitchFamily="50" charset="-127"/>
          </a:endParaRPr>
        </a:p>
      </dsp:txBody>
      <dsp:txXfrm>
        <a:off x="24572" y="402094"/>
        <a:ext cx="1238673" cy="454218"/>
      </dsp:txXfrm>
    </dsp:sp>
    <dsp:sp modelId="{37C95683-2B53-44DC-ADC1-127723EA18EA}">
      <dsp:nvSpPr>
        <dsp:cNvPr id="0" name=""/>
        <dsp:cNvSpPr/>
      </dsp:nvSpPr>
      <dsp:spPr>
        <a:xfrm>
          <a:off x="1502453" y="377522"/>
          <a:ext cx="1287817" cy="50336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smtClean="0">
              <a:latin typeface="돋움" pitchFamily="50" charset="-127"/>
              <a:ea typeface="돋움" pitchFamily="50" charset="-127"/>
            </a:rPr>
            <a:t>직원 채용</a:t>
          </a:r>
          <a:endParaRPr lang="ko-KR" altLang="en-US" sz="1800" kern="1200" dirty="0">
            <a:latin typeface="돋움" pitchFamily="50" charset="-127"/>
            <a:ea typeface="돋움" pitchFamily="50" charset="-127"/>
          </a:endParaRPr>
        </a:p>
      </dsp:txBody>
      <dsp:txXfrm>
        <a:off x="1527025" y="402094"/>
        <a:ext cx="1238673" cy="454218"/>
      </dsp:txXfrm>
    </dsp:sp>
    <dsp:sp modelId="{C05E75F0-C100-4C81-B808-124C0908ADEE}">
      <dsp:nvSpPr>
        <dsp:cNvPr id="0" name=""/>
        <dsp:cNvSpPr/>
      </dsp:nvSpPr>
      <dsp:spPr>
        <a:xfrm>
          <a:off x="3004906" y="377522"/>
          <a:ext cx="1287817" cy="50336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돋움" pitchFamily="50" charset="-127"/>
              <a:ea typeface="돋움" pitchFamily="50" charset="-127"/>
            </a:rPr>
            <a:t>매장 설계</a:t>
          </a:r>
          <a:endParaRPr lang="ko-KR" altLang="en-US" sz="1800" kern="1200" dirty="0">
            <a:latin typeface="돋움" pitchFamily="50" charset="-127"/>
            <a:ea typeface="돋움" pitchFamily="50" charset="-127"/>
          </a:endParaRPr>
        </a:p>
      </dsp:txBody>
      <dsp:txXfrm>
        <a:off x="3029478" y="402094"/>
        <a:ext cx="1238673" cy="4542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EA5EB-5FDE-455F-B7F8-6421EE5D4EC5}" type="datetimeFigureOut">
              <a:rPr lang="ko-KR" altLang="en-US" smtClean="0"/>
              <a:t>2018-11-15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A428-E740-4437-AEDA-EE75CDE8FE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8760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4F56-3FEF-4955-9F9F-9426DC322825}" type="datetime1">
              <a:rPr lang="ko-KR" altLang="en-US" smtClean="0"/>
              <a:t>2018-11-15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3E25-B7F3-49AE-A0B2-3E9ABFFFA5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7361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82BC5-CEA9-4C41-884A-C2DEA387E6AD}" type="datetime1">
              <a:rPr lang="ko-KR" altLang="en-US" smtClean="0"/>
              <a:t>2018-11-15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3E25-B7F3-49AE-A0B2-3E9ABFFFA5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4092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0FA-7C45-4282-9B18-427FCDB7E56A}" type="datetime1">
              <a:rPr lang="ko-KR" altLang="en-US" smtClean="0"/>
              <a:t>2018-11-15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3E25-B7F3-49AE-A0B2-3E9ABFFFA5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6953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A0245-78A6-4FC2-A089-C0F55E5AE8C7}" type="datetime1">
              <a:rPr lang="ko-KR" altLang="en-US" smtClean="0"/>
              <a:t>2018-11-15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3E25-B7F3-49AE-A0B2-3E9ABFFFA5C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모서리가 둥근 직사각형 6"/>
          <p:cNvSpPr/>
          <p:nvPr userDrawn="1"/>
        </p:nvSpPr>
        <p:spPr>
          <a:xfrm>
            <a:off x="0" y="0"/>
            <a:ext cx="9906000" cy="119675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배지 7"/>
          <p:cNvSpPr/>
          <p:nvPr userDrawn="1"/>
        </p:nvSpPr>
        <p:spPr>
          <a:xfrm>
            <a:off x="0" y="0"/>
            <a:ext cx="9906000" cy="1196752"/>
          </a:xfrm>
          <a:prstGeom prst="plaque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35544"/>
            <a:ext cx="8915400" cy="114300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7B7B7D"/>
              </a:clrFrom>
              <a:clrTo>
                <a:srgbClr val="7B7B7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051" y="6199988"/>
            <a:ext cx="1868045" cy="61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92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53094-66D3-4DB2-B19F-281F33C4927F}" type="datetime1">
              <a:rPr lang="ko-KR" altLang="en-US" smtClean="0"/>
              <a:t>2018-11-15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3E25-B7F3-49AE-A0B2-3E9ABFFFA5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8635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F6AC9-5CE5-4116-B90E-E901C51115DF}" type="datetime1">
              <a:rPr lang="ko-KR" altLang="en-US" smtClean="0"/>
              <a:t>2018-11-15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3E25-B7F3-49AE-A0B2-3E9ABFFFA5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4867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4F44D-48F5-4354-8FE9-7F70E9D353BD}" type="datetime1">
              <a:rPr lang="ko-KR" altLang="en-US" smtClean="0"/>
              <a:t>2018-11-15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3E25-B7F3-49AE-A0B2-3E9ABFFFA5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9056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DBA78-8692-4ABB-BA03-FD4E679F5162}" type="datetime1">
              <a:rPr lang="ko-KR" altLang="en-US" smtClean="0"/>
              <a:t>2018-11-15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3E25-B7F3-49AE-A0B2-3E9ABFFFA5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0354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81C16-A55D-46A9-BECD-3AA1FBD29AF9}" type="datetime1">
              <a:rPr lang="ko-KR" altLang="en-US" smtClean="0"/>
              <a:t>2018-11-15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3E25-B7F3-49AE-A0B2-3E9ABFFFA5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3938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2DEAA-F6E9-44BF-9F1C-2700F7D501CC}" type="datetime1">
              <a:rPr lang="ko-KR" altLang="en-US" smtClean="0"/>
              <a:t>2018-11-15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3E25-B7F3-49AE-A0B2-3E9ABFFFA5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1278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89C1-C8EA-4B3D-8013-CB6795341207}" type="datetime1">
              <a:rPr lang="ko-KR" altLang="en-US" smtClean="0"/>
              <a:t>2018-11-15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3E25-B7F3-49AE-A0B2-3E9ABFFFA5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6130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33BF9-AFDC-4959-84B5-A2949CA364CD}" type="datetime1">
              <a:rPr lang="ko-KR" altLang="en-US" smtClean="0"/>
              <a:t>2018-11-15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63E25-B7F3-49AE-A0B2-3E9ABFFFA5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948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하트 9"/>
          <p:cNvSpPr/>
          <p:nvPr/>
        </p:nvSpPr>
        <p:spPr>
          <a:xfrm rot="17042876">
            <a:off x="301126" y="1149324"/>
            <a:ext cx="2905558" cy="2042389"/>
          </a:xfrm>
          <a:custGeom>
            <a:avLst/>
            <a:gdLst>
              <a:gd name="connsiteX0" fmla="*/ 2160240 w 4320480"/>
              <a:gd name="connsiteY0" fmla="*/ 1080120 h 4320480"/>
              <a:gd name="connsiteX1" fmla="*/ 2160240 w 4320480"/>
              <a:gd name="connsiteY1" fmla="*/ 4320480 h 4320480"/>
              <a:gd name="connsiteX2" fmla="*/ 2160240 w 4320480"/>
              <a:gd name="connsiteY2" fmla="*/ 1080120 h 4320480"/>
              <a:gd name="connsiteX0" fmla="*/ 2182655 w 4351985"/>
              <a:gd name="connsiteY0" fmla="*/ 1979038 h 2341444"/>
              <a:gd name="connsiteX1" fmla="*/ 2173030 w 4351985"/>
              <a:gd name="connsiteY1" fmla="*/ 2341444 h 2341444"/>
              <a:gd name="connsiteX2" fmla="*/ 2182655 w 4351985"/>
              <a:gd name="connsiteY2" fmla="*/ 1979038 h 2341444"/>
              <a:gd name="connsiteX0" fmla="*/ 2018511 w 4187841"/>
              <a:gd name="connsiteY0" fmla="*/ 2018936 h 2381342"/>
              <a:gd name="connsiteX1" fmla="*/ 2008886 w 4187841"/>
              <a:gd name="connsiteY1" fmla="*/ 2381342 h 2381342"/>
              <a:gd name="connsiteX2" fmla="*/ 2018511 w 4187841"/>
              <a:gd name="connsiteY2" fmla="*/ 2018936 h 2381342"/>
              <a:gd name="connsiteX0" fmla="*/ 2018511 w 4096109"/>
              <a:gd name="connsiteY0" fmla="*/ 2018936 h 2381342"/>
              <a:gd name="connsiteX1" fmla="*/ 2008886 w 4096109"/>
              <a:gd name="connsiteY1" fmla="*/ 2381342 h 2381342"/>
              <a:gd name="connsiteX2" fmla="*/ 2018511 w 4096109"/>
              <a:gd name="connsiteY2" fmla="*/ 2018936 h 2381342"/>
              <a:gd name="connsiteX0" fmla="*/ 2018511 w 4130232"/>
              <a:gd name="connsiteY0" fmla="*/ 2018936 h 2381342"/>
              <a:gd name="connsiteX1" fmla="*/ 2008886 w 4130232"/>
              <a:gd name="connsiteY1" fmla="*/ 2381342 h 2381342"/>
              <a:gd name="connsiteX2" fmla="*/ 2018511 w 4130232"/>
              <a:gd name="connsiteY2" fmla="*/ 2018936 h 2381342"/>
              <a:gd name="connsiteX0" fmla="*/ 1659364 w 3771085"/>
              <a:gd name="connsiteY0" fmla="*/ 1662079 h 2024485"/>
              <a:gd name="connsiteX1" fmla="*/ 1649739 w 3771085"/>
              <a:gd name="connsiteY1" fmla="*/ 2024485 h 2024485"/>
              <a:gd name="connsiteX2" fmla="*/ 1659364 w 3771085"/>
              <a:gd name="connsiteY2" fmla="*/ 1662079 h 2024485"/>
              <a:gd name="connsiteX0" fmla="*/ 1849977 w 3961698"/>
              <a:gd name="connsiteY0" fmla="*/ 1662079 h 2024485"/>
              <a:gd name="connsiteX1" fmla="*/ 1840352 w 3961698"/>
              <a:gd name="connsiteY1" fmla="*/ 2024485 h 2024485"/>
              <a:gd name="connsiteX2" fmla="*/ 1849977 w 3961698"/>
              <a:gd name="connsiteY2" fmla="*/ 1662079 h 2024485"/>
              <a:gd name="connsiteX0" fmla="*/ 1798231 w 3965081"/>
              <a:gd name="connsiteY0" fmla="*/ 1585531 h 2137013"/>
              <a:gd name="connsiteX1" fmla="*/ 1865681 w 3965081"/>
              <a:gd name="connsiteY1" fmla="*/ 2137013 h 2137013"/>
              <a:gd name="connsiteX2" fmla="*/ 1798231 w 3965081"/>
              <a:gd name="connsiteY2" fmla="*/ 1585531 h 2137013"/>
              <a:gd name="connsiteX0" fmla="*/ 1798231 w 3978584"/>
              <a:gd name="connsiteY0" fmla="*/ 1453368 h 2004850"/>
              <a:gd name="connsiteX1" fmla="*/ 1865681 w 3978584"/>
              <a:gd name="connsiteY1" fmla="*/ 2004850 h 2004850"/>
              <a:gd name="connsiteX2" fmla="*/ 1798231 w 3978584"/>
              <a:gd name="connsiteY2" fmla="*/ 1453368 h 2004850"/>
              <a:gd name="connsiteX0" fmla="*/ 1510119 w 3690472"/>
              <a:gd name="connsiteY0" fmla="*/ 1453368 h 2004850"/>
              <a:gd name="connsiteX1" fmla="*/ 1577569 w 3690472"/>
              <a:gd name="connsiteY1" fmla="*/ 2004850 h 2004850"/>
              <a:gd name="connsiteX2" fmla="*/ 1510119 w 3690472"/>
              <a:gd name="connsiteY2" fmla="*/ 1453368 h 2004850"/>
              <a:gd name="connsiteX0" fmla="*/ 1496453 w 3691971"/>
              <a:gd name="connsiteY0" fmla="*/ 1322210 h 2275216"/>
              <a:gd name="connsiteX1" fmla="*/ 1584996 w 3691971"/>
              <a:gd name="connsiteY1" fmla="*/ 2275216 h 2275216"/>
              <a:gd name="connsiteX2" fmla="*/ 1496453 w 3691971"/>
              <a:gd name="connsiteY2" fmla="*/ 1322210 h 2275216"/>
              <a:gd name="connsiteX0" fmla="*/ 1403972 w 3599490"/>
              <a:gd name="connsiteY0" fmla="*/ 1322210 h 2275216"/>
              <a:gd name="connsiteX1" fmla="*/ 1492515 w 3599490"/>
              <a:gd name="connsiteY1" fmla="*/ 2275216 h 2275216"/>
              <a:gd name="connsiteX2" fmla="*/ 1403972 w 3599490"/>
              <a:gd name="connsiteY2" fmla="*/ 1322210 h 2275216"/>
              <a:gd name="connsiteX0" fmla="*/ 1312073 w 3607373"/>
              <a:gd name="connsiteY0" fmla="*/ 1348024 h 2216961"/>
              <a:gd name="connsiteX1" fmla="*/ 1538332 w 3607373"/>
              <a:gd name="connsiteY1" fmla="*/ 2216961 h 2216961"/>
              <a:gd name="connsiteX2" fmla="*/ 1312073 w 3607373"/>
              <a:gd name="connsiteY2" fmla="*/ 1348024 h 2216961"/>
              <a:gd name="connsiteX0" fmla="*/ 1312073 w 3658324"/>
              <a:gd name="connsiteY0" fmla="*/ 1595035 h 2463972"/>
              <a:gd name="connsiteX1" fmla="*/ 1538332 w 3658324"/>
              <a:gd name="connsiteY1" fmla="*/ 2463972 h 2463972"/>
              <a:gd name="connsiteX2" fmla="*/ 1312073 w 3658324"/>
              <a:gd name="connsiteY2" fmla="*/ 1595035 h 2463972"/>
              <a:gd name="connsiteX0" fmla="*/ 1233924 w 3580175"/>
              <a:gd name="connsiteY0" fmla="*/ 1595035 h 2463972"/>
              <a:gd name="connsiteX1" fmla="*/ 1460183 w 3580175"/>
              <a:gd name="connsiteY1" fmla="*/ 2463972 h 2463972"/>
              <a:gd name="connsiteX2" fmla="*/ 1233924 w 3580175"/>
              <a:gd name="connsiteY2" fmla="*/ 1595035 h 2463972"/>
              <a:gd name="connsiteX0" fmla="*/ 1200518 w 3582076"/>
              <a:gd name="connsiteY0" fmla="*/ 1571966 h 2517930"/>
              <a:gd name="connsiteX1" fmla="*/ 1475817 w 3582076"/>
              <a:gd name="connsiteY1" fmla="*/ 2517930 h 2517930"/>
              <a:gd name="connsiteX2" fmla="*/ 1200518 w 3582076"/>
              <a:gd name="connsiteY2" fmla="*/ 1571966 h 2517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82076" h="2517930">
                <a:moveTo>
                  <a:pt x="1200518" y="1571966"/>
                </a:moveTo>
                <a:cubicBezTo>
                  <a:pt x="1951848" y="-1595258"/>
                  <a:pt x="5993747" y="707845"/>
                  <a:pt x="1475817" y="2517930"/>
                </a:cubicBezTo>
                <a:cubicBezTo>
                  <a:pt x="-1463171" y="1608186"/>
                  <a:pt x="832475" y="-51424"/>
                  <a:pt x="1200518" y="1571966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5" name="하트 9"/>
          <p:cNvSpPr/>
          <p:nvPr/>
        </p:nvSpPr>
        <p:spPr>
          <a:xfrm rot="4557124" flipH="1">
            <a:off x="2157781" y="1135134"/>
            <a:ext cx="2905558" cy="2042389"/>
          </a:xfrm>
          <a:custGeom>
            <a:avLst/>
            <a:gdLst>
              <a:gd name="connsiteX0" fmla="*/ 2160240 w 4320480"/>
              <a:gd name="connsiteY0" fmla="*/ 1080120 h 4320480"/>
              <a:gd name="connsiteX1" fmla="*/ 2160240 w 4320480"/>
              <a:gd name="connsiteY1" fmla="*/ 4320480 h 4320480"/>
              <a:gd name="connsiteX2" fmla="*/ 2160240 w 4320480"/>
              <a:gd name="connsiteY2" fmla="*/ 1080120 h 4320480"/>
              <a:gd name="connsiteX0" fmla="*/ 2182655 w 4351985"/>
              <a:gd name="connsiteY0" fmla="*/ 1979038 h 2341444"/>
              <a:gd name="connsiteX1" fmla="*/ 2173030 w 4351985"/>
              <a:gd name="connsiteY1" fmla="*/ 2341444 h 2341444"/>
              <a:gd name="connsiteX2" fmla="*/ 2182655 w 4351985"/>
              <a:gd name="connsiteY2" fmla="*/ 1979038 h 2341444"/>
              <a:gd name="connsiteX0" fmla="*/ 2018511 w 4187841"/>
              <a:gd name="connsiteY0" fmla="*/ 2018936 h 2381342"/>
              <a:gd name="connsiteX1" fmla="*/ 2008886 w 4187841"/>
              <a:gd name="connsiteY1" fmla="*/ 2381342 h 2381342"/>
              <a:gd name="connsiteX2" fmla="*/ 2018511 w 4187841"/>
              <a:gd name="connsiteY2" fmla="*/ 2018936 h 2381342"/>
              <a:gd name="connsiteX0" fmla="*/ 2018511 w 4096109"/>
              <a:gd name="connsiteY0" fmla="*/ 2018936 h 2381342"/>
              <a:gd name="connsiteX1" fmla="*/ 2008886 w 4096109"/>
              <a:gd name="connsiteY1" fmla="*/ 2381342 h 2381342"/>
              <a:gd name="connsiteX2" fmla="*/ 2018511 w 4096109"/>
              <a:gd name="connsiteY2" fmla="*/ 2018936 h 2381342"/>
              <a:gd name="connsiteX0" fmla="*/ 2018511 w 4130232"/>
              <a:gd name="connsiteY0" fmla="*/ 2018936 h 2381342"/>
              <a:gd name="connsiteX1" fmla="*/ 2008886 w 4130232"/>
              <a:gd name="connsiteY1" fmla="*/ 2381342 h 2381342"/>
              <a:gd name="connsiteX2" fmla="*/ 2018511 w 4130232"/>
              <a:gd name="connsiteY2" fmla="*/ 2018936 h 2381342"/>
              <a:gd name="connsiteX0" fmla="*/ 1659364 w 3771085"/>
              <a:gd name="connsiteY0" fmla="*/ 1662079 h 2024485"/>
              <a:gd name="connsiteX1" fmla="*/ 1649739 w 3771085"/>
              <a:gd name="connsiteY1" fmla="*/ 2024485 h 2024485"/>
              <a:gd name="connsiteX2" fmla="*/ 1659364 w 3771085"/>
              <a:gd name="connsiteY2" fmla="*/ 1662079 h 2024485"/>
              <a:gd name="connsiteX0" fmla="*/ 1849977 w 3961698"/>
              <a:gd name="connsiteY0" fmla="*/ 1662079 h 2024485"/>
              <a:gd name="connsiteX1" fmla="*/ 1840352 w 3961698"/>
              <a:gd name="connsiteY1" fmla="*/ 2024485 h 2024485"/>
              <a:gd name="connsiteX2" fmla="*/ 1849977 w 3961698"/>
              <a:gd name="connsiteY2" fmla="*/ 1662079 h 2024485"/>
              <a:gd name="connsiteX0" fmla="*/ 1798231 w 3965081"/>
              <a:gd name="connsiteY0" fmla="*/ 1585531 h 2137013"/>
              <a:gd name="connsiteX1" fmla="*/ 1865681 w 3965081"/>
              <a:gd name="connsiteY1" fmla="*/ 2137013 h 2137013"/>
              <a:gd name="connsiteX2" fmla="*/ 1798231 w 3965081"/>
              <a:gd name="connsiteY2" fmla="*/ 1585531 h 2137013"/>
              <a:gd name="connsiteX0" fmla="*/ 1798231 w 3978584"/>
              <a:gd name="connsiteY0" fmla="*/ 1453368 h 2004850"/>
              <a:gd name="connsiteX1" fmla="*/ 1865681 w 3978584"/>
              <a:gd name="connsiteY1" fmla="*/ 2004850 h 2004850"/>
              <a:gd name="connsiteX2" fmla="*/ 1798231 w 3978584"/>
              <a:gd name="connsiteY2" fmla="*/ 1453368 h 2004850"/>
              <a:gd name="connsiteX0" fmla="*/ 1510119 w 3690472"/>
              <a:gd name="connsiteY0" fmla="*/ 1453368 h 2004850"/>
              <a:gd name="connsiteX1" fmla="*/ 1577569 w 3690472"/>
              <a:gd name="connsiteY1" fmla="*/ 2004850 h 2004850"/>
              <a:gd name="connsiteX2" fmla="*/ 1510119 w 3690472"/>
              <a:gd name="connsiteY2" fmla="*/ 1453368 h 2004850"/>
              <a:gd name="connsiteX0" fmla="*/ 1496453 w 3691971"/>
              <a:gd name="connsiteY0" fmla="*/ 1322210 h 2275216"/>
              <a:gd name="connsiteX1" fmla="*/ 1584996 w 3691971"/>
              <a:gd name="connsiteY1" fmla="*/ 2275216 h 2275216"/>
              <a:gd name="connsiteX2" fmla="*/ 1496453 w 3691971"/>
              <a:gd name="connsiteY2" fmla="*/ 1322210 h 2275216"/>
              <a:gd name="connsiteX0" fmla="*/ 1403972 w 3599490"/>
              <a:gd name="connsiteY0" fmla="*/ 1322210 h 2275216"/>
              <a:gd name="connsiteX1" fmla="*/ 1492515 w 3599490"/>
              <a:gd name="connsiteY1" fmla="*/ 2275216 h 2275216"/>
              <a:gd name="connsiteX2" fmla="*/ 1403972 w 3599490"/>
              <a:gd name="connsiteY2" fmla="*/ 1322210 h 2275216"/>
              <a:gd name="connsiteX0" fmla="*/ 1312073 w 3607373"/>
              <a:gd name="connsiteY0" fmla="*/ 1348024 h 2216961"/>
              <a:gd name="connsiteX1" fmla="*/ 1538332 w 3607373"/>
              <a:gd name="connsiteY1" fmla="*/ 2216961 h 2216961"/>
              <a:gd name="connsiteX2" fmla="*/ 1312073 w 3607373"/>
              <a:gd name="connsiteY2" fmla="*/ 1348024 h 2216961"/>
              <a:gd name="connsiteX0" fmla="*/ 1312073 w 3658324"/>
              <a:gd name="connsiteY0" fmla="*/ 1595035 h 2463972"/>
              <a:gd name="connsiteX1" fmla="*/ 1538332 w 3658324"/>
              <a:gd name="connsiteY1" fmla="*/ 2463972 h 2463972"/>
              <a:gd name="connsiteX2" fmla="*/ 1312073 w 3658324"/>
              <a:gd name="connsiteY2" fmla="*/ 1595035 h 2463972"/>
              <a:gd name="connsiteX0" fmla="*/ 1233924 w 3580175"/>
              <a:gd name="connsiteY0" fmla="*/ 1595035 h 2463972"/>
              <a:gd name="connsiteX1" fmla="*/ 1460183 w 3580175"/>
              <a:gd name="connsiteY1" fmla="*/ 2463972 h 2463972"/>
              <a:gd name="connsiteX2" fmla="*/ 1233924 w 3580175"/>
              <a:gd name="connsiteY2" fmla="*/ 1595035 h 2463972"/>
              <a:gd name="connsiteX0" fmla="*/ 1200518 w 3582076"/>
              <a:gd name="connsiteY0" fmla="*/ 1571966 h 2517930"/>
              <a:gd name="connsiteX1" fmla="*/ 1475817 w 3582076"/>
              <a:gd name="connsiteY1" fmla="*/ 2517930 h 2517930"/>
              <a:gd name="connsiteX2" fmla="*/ 1200518 w 3582076"/>
              <a:gd name="connsiteY2" fmla="*/ 1571966 h 2517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82076" h="2517930">
                <a:moveTo>
                  <a:pt x="1200518" y="1571966"/>
                </a:moveTo>
                <a:cubicBezTo>
                  <a:pt x="1951848" y="-1595258"/>
                  <a:pt x="5993747" y="707845"/>
                  <a:pt x="1475817" y="2517930"/>
                </a:cubicBezTo>
                <a:cubicBezTo>
                  <a:pt x="-1463171" y="1608186"/>
                  <a:pt x="832475" y="-51424"/>
                  <a:pt x="1200518" y="1571966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208584" y="4077072"/>
            <a:ext cx="7479863" cy="144016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Wave1">
              <a:avLst/>
            </a:prstTxWarp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5400" b="1" cap="none" spc="0" dirty="0" smtClean="0">
                <a:ln w="12700">
                  <a:noFill/>
                  <a:prstDash val="solid"/>
                </a:ln>
                <a:effectLst>
                  <a:reflection blurRad="6350" stA="60000" endA="900" endPos="58000" dir="5400000" sy="-100000" algn="bl" rotWithShape="0"/>
                </a:effectLst>
                <a:latin typeface="굴림" pitchFamily="50" charset="-127"/>
                <a:ea typeface="굴림" pitchFamily="50" charset="-127"/>
              </a:rPr>
              <a:t>Franchise Cafe</a:t>
            </a:r>
            <a:endParaRPr lang="en-US" altLang="ko-KR" sz="5400" b="1" cap="none" spc="0" dirty="0">
              <a:ln w="12700">
                <a:noFill/>
                <a:prstDash val="solid"/>
              </a:ln>
              <a:effectLst>
                <a:reflection blurRad="6350" stA="60000" endA="900" endPos="58000" dir="5400000" sy="-100000" algn="bl" rotWithShape="0"/>
              </a:effectLst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clrChange>
              <a:clrFrom>
                <a:srgbClr val="7C7C7E"/>
              </a:clrFrom>
              <a:clrTo>
                <a:srgbClr val="7C7C7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176" y="249191"/>
            <a:ext cx="2920644" cy="95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397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3E25-B7F3-49AE-A0B2-3E9ABFFFA5CF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8" name="원통 7"/>
          <p:cNvSpPr/>
          <p:nvPr/>
        </p:nvSpPr>
        <p:spPr>
          <a:xfrm>
            <a:off x="3512840" y="1778452"/>
            <a:ext cx="5040560" cy="792088"/>
          </a:xfrm>
          <a:prstGeom prst="can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프랜차이즈 카페</a:t>
            </a:r>
            <a:endParaRPr lang="ko-KR" altLang="en-US" sz="2400" dirty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5" name="하트 4"/>
          <p:cNvSpPr/>
          <p:nvPr/>
        </p:nvSpPr>
        <p:spPr>
          <a:xfrm rot="18639137">
            <a:off x="2969962" y="1589978"/>
            <a:ext cx="864096" cy="864096"/>
          </a:xfrm>
          <a:prstGeom prst="heart">
            <a:avLst/>
          </a:prstGeom>
          <a:solidFill>
            <a:schemeClr val="accent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20646" y="1764190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돋움" pitchFamily="50" charset="-127"/>
                <a:ea typeface="돋움" pitchFamily="50" charset="-127"/>
              </a:rPr>
              <a:t>1</a:t>
            </a:r>
            <a:endParaRPr lang="ko-KR" altLang="en-US" sz="2400" dirty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0" name="원통 9"/>
          <p:cNvSpPr/>
          <p:nvPr/>
        </p:nvSpPr>
        <p:spPr>
          <a:xfrm>
            <a:off x="3512840" y="2852936"/>
            <a:ext cx="5040560" cy="792088"/>
          </a:xfrm>
          <a:prstGeom prst="can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  <a:hlinkClick r:id="rId2" action="ppaction://hlinksldjump"/>
              </a:rPr>
              <a:t>매장 개설 안내</a:t>
            </a:r>
            <a:endParaRPr lang="ko-KR" altLang="en-US" sz="2400" dirty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1" name="하트 10"/>
          <p:cNvSpPr/>
          <p:nvPr/>
        </p:nvSpPr>
        <p:spPr>
          <a:xfrm rot="18639137">
            <a:off x="2969962" y="2664462"/>
            <a:ext cx="864096" cy="864096"/>
          </a:xfrm>
          <a:prstGeom prst="heart">
            <a:avLst/>
          </a:prstGeom>
          <a:solidFill>
            <a:schemeClr val="accent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20646" y="2838674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돋움" pitchFamily="50" charset="-127"/>
                <a:ea typeface="돋움" pitchFamily="50" charset="-127"/>
              </a:rPr>
              <a:t>2</a:t>
            </a:r>
            <a:endParaRPr lang="ko-KR" altLang="en-US" sz="2400" dirty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3" name="원통 12"/>
          <p:cNvSpPr/>
          <p:nvPr/>
        </p:nvSpPr>
        <p:spPr>
          <a:xfrm>
            <a:off x="3512840" y="3938692"/>
            <a:ext cx="5040560" cy="792088"/>
          </a:xfrm>
          <a:prstGeom prst="can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커피전문점 현황 비교</a:t>
            </a:r>
            <a:endParaRPr lang="ko-KR" altLang="en-US" sz="2400" dirty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4" name="하트 13"/>
          <p:cNvSpPr/>
          <p:nvPr/>
        </p:nvSpPr>
        <p:spPr>
          <a:xfrm rot="18639137">
            <a:off x="2969962" y="3750218"/>
            <a:ext cx="864096" cy="864096"/>
          </a:xfrm>
          <a:prstGeom prst="heart">
            <a:avLst/>
          </a:prstGeom>
          <a:solidFill>
            <a:schemeClr val="accent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20646" y="3924430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돋움" pitchFamily="50" charset="-127"/>
                <a:ea typeface="돋움" pitchFamily="50" charset="-127"/>
              </a:rPr>
              <a:t>3</a:t>
            </a:r>
            <a:endParaRPr lang="ko-KR" altLang="en-US" sz="2400" dirty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6" name="원통 15"/>
          <p:cNvSpPr/>
          <p:nvPr/>
        </p:nvSpPr>
        <p:spPr>
          <a:xfrm>
            <a:off x="3512840" y="5013176"/>
            <a:ext cx="5040560" cy="792088"/>
          </a:xfrm>
          <a:prstGeom prst="can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가맹 방법과 절차</a:t>
            </a:r>
            <a:endParaRPr lang="ko-KR" altLang="en-US" sz="2400" dirty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7" name="하트 16"/>
          <p:cNvSpPr/>
          <p:nvPr/>
        </p:nvSpPr>
        <p:spPr>
          <a:xfrm rot="18639137">
            <a:off x="2969962" y="4824702"/>
            <a:ext cx="864096" cy="864096"/>
          </a:xfrm>
          <a:prstGeom prst="heart">
            <a:avLst/>
          </a:prstGeom>
          <a:solidFill>
            <a:schemeClr val="accent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20646" y="4998914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돋움" pitchFamily="50" charset="-127"/>
                <a:ea typeface="돋움" pitchFamily="50" charset="-127"/>
              </a:rPr>
              <a:t>4</a:t>
            </a:r>
            <a:endParaRPr lang="ko-KR" altLang="en-US" sz="2400" dirty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2" b="65370"/>
          <a:stretch/>
        </p:blipFill>
        <p:spPr>
          <a:xfrm>
            <a:off x="646120" y="4201754"/>
            <a:ext cx="1822150" cy="162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123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프랜차이즈 카페 소개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340768"/>
            <a:ext cx="4457700" cy="482453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2400" b="1" dirty="0" smtClean="0">
                <a:latin typeface="궁서" pitchFamily="18" charset="-127"/>
                <a:ea typeface="궁서" pitchFamily="18" charset="-127"/>
              </a:rPr>
              <a:t>프랜차이즈란</a:t>
            </a:r>
            <a:r>
              <a:rPr lang="en-US" altLang="ko-KR" sz="2400" b="1" dirty="0" smtClean="0">
                <a:latin typeface="궁서" pitchFamily="18" charset="-127"/>
                <a:ea typeface="궁서" pitchFamily="18" charset="-127"/>
              </a:rPr>
              <a:t>?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u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편안함을 제공하며 친근하고 품격 있는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인테리어와 신선한 메뉴로 여유를 즐길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u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시스템을 도입하여 매장 운영관리에 필요한 수많은 프로젝트를 수행하여 사전에 제시하고 해결하는 효과를 제공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3E25-B7F3-49AE-A0B2-3E9ABFFFA5CF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4953000" y="1340768"/>
            <a:ext cx="4320480" cy="48245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2400" b="1" dirty="0" smtClean="0">
                <a:latin typeface="궁서" pitchFamily="18" charset="-127"/>
                <a:ea typeface="궁서" pitchFamily="18" charset="-127"/>
              </a:rPr>
              <a:t>beverage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Franchise cafe is importing top quality wine exclusively from Italy wine is trying to be cozy up to customers</a:t>
            </a:r>
          </a:p>
        </p:txBody>
      </p:sp>
      <p:pic>
        <p:nvPicPr>
          <p:cNvPr id="6" name="동영상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93160" y="4365104"/>
            <a:ext cx="1907704" cy="143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39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매장 개설 안내</a:t>
            </a:r>
            <a:endParaRPr lang="ko-KR" altLang="en-US" dirty="0"/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8049658"/>
              </p:ext>
            </p:extLst>
          </p:nvPr>
        </p:nvGraphicFramePr>
        <p:xfrm>
          <a:off x="2000672" y="2340254"/>
          <a:ext cx="7410028" cy="360902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852507"/>
                <a:gridCol w="1852507"/>
                <a:gridCol w="1852507"/>
                <a:gridCol w="1852507"/>
              </a:tblGrid>
              <a:tr h="90225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trike="noStrike" dirty="0" smtClean="0">
                          <a:latin typeface="굴림" pitchFamily="50" charset="-127"/>
                          <a:ea typeface="굴림" pitchFamily="50" charset="-127"/>
                        </a:rPr>
                        <a:t>가맹계약</a:t>
                      </a:r>
                      <a:endParaRPr lang="ko-KR" altLang="en-US" strike="noStrike" dirty="0">
                        <a:solidFill>
                          <a:schemeClr val="tx1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trike="noStrike" dirty="0" smtClean="0">
                          <a:latin typeface="굴림" pitchFamily="50" charset="-127"/>
                          <a:ea typeface="굴림" pitchFamily="50" charset="-127"/>
                        </a:rPr>
                        <a:t>3</a:t>
                      </a:r>
                      <a:r>
                        <a:rPr lang="ko-KR" altLang="en-US" strike="noStrike" dirty="0" smtClean="0">
                          <a:latin typeface="굴림" pitchFamily="50" charset="-127"/>
                          <a:ea typeface="굴림" pitchFamily="50" charset="-127"/>
                        </a:rPr>
                        <a:t>년</a:t>
                      </a:r>
                      <a:endParaRPr lang="ko-KR" altLang="en-US" strike="noStrike" dirty="0">
                        <a:solidFill>
                          <a:schemeClr val="tx1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trike="noStrike" dirty="0" smtClean="0">
                          <a:latin typeface="굴림" pitchFamily="50" charset="-127"/>
                          <a:ea typeface="굴림" pitchFamily="50" charset="-127"/>
                        </a:rPr>
                        <a:t>임대계약</a:t>
                      </a:r>
                      <a:endParaRPr lang="ko-KR" altLang="en-US" strike="noStrike" dirty="0">
                        <a:solidFill>
                          <a:schemeClr val="tx1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trike="noStrike" dirty="0" smtClean="0">
                          <a:latin typeface="굴림" pitchFamily="50" charset="-127"/>
                          <a:ea typeface="굴림" pitchFamily="50" charset="-127"/>
                        </a:rPr>
                        <a:t>5</a:t>
                      </a:r>
                      <a:r>
                        <a:rPr lang="ko-KR" altLang="en-US" strike="noStrike" dirty="0" smtClean="0">
                          <a:latin typeface="굴림" pitchFamily="50" charset="-127"/>
                          <a:ea typeface="굴림" pitchFamily="50" charset="-127"/>
                        </a:rPr>
                        <a:t>년</a:t>
                      </a:r>
                      <a:endParaRPr lang="ko-KR" altLang="en-US" strike="noStrike" dirty="0">
                        <a:solidFill>
                          <a:schemeClr val="tx1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</a:tr>
              <a:tr h="902256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trike="noStrike" dirty="0" smtClean="0"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r>
                        <a:rPr lang="ko-KR" altLang="en-US" strike="noStrike" dirty="0" smtClean="0">
                          <a:latin typeface="굴림" pitchFamily="50" charset="-127"/>
                          <a:ea typeface="굴림" pitchFamily="50" charset="-127"/>
                        </a:rPr>
                        <a:t>층 실평수 </a:t>
                      </a:r>
                      <a:r>
                        <a:rPr lang="en-US" altLang="ko-KR" strike="noStrike" dirty="0" smtClean="0">
                          <a:latin typeface="굴림" pitchFamily="50" charset="-127"/>
                          <a:ea typeface="굴림" pitchFamily="50" charset="-127"/>
                        </a:rPr>
                        <a:t>100</a:t>
                      </a:r>
                      <a:r>
                        <a:rPr lang="ko-KR" altLang="en-US" strike="noStrike" dirty="0" smtClean="0">
                          <a:latin typeface="굴림" pitchFamily="50" charset="-127"/>
                          <a:ea typeface="굴림" pitchFamily="50" charset="-127"/>
                        </a:rPr>
                        <a:t>제곱미터</a:t>
                      </a:r>
                      <a:r>
                        <a:rPr lang="en-US" altLang="ko-KR" strike="noStrike" dirty="0" smtClean="0">
                          <a:latin typeface="굴림" pitchFamily="50" charset="-127"/>
                          <a:ea typeface="굴림" pitchFamily="50" charset="-127"/>
                        </a:rPr>
                        <a:t>(30</a:t>
                      </a:r>
                      <a:r>
                        <a:rPr lang="ko-KR" altLang="en-US" strike="noStrike" dirty="0" smtClean="0">
                          <a:latin typeface="굴림" pitchFamily="50" charset="-127"/>
                          <a:ea typeface="굴림" pitchFamily="50" charset="-127"/>
                        </a:rPr>
                        <a:t>평</a:t>
                      </a:r>
                      <a:r>
                        <a:rPr lang="en-US" altLang="ko-KR" strike="noStrike" dirty="0" smtClean="0">
                          <a:latin typeface="굴림" pitchFamily="50" charset="-127"/>
                          <a:ea typeface="굴림" pitchFamily="50" charset="-127"/>
                        </a:rPr>
                        <a:t>) </a:t>
                      </a:r>
                      <a:r>
                        <a:rPr lang="ko-KR" altLang="en-US" strike="noStrike" dirty="0" smtClean="0">
                          <a:latin typeface="굴림" pitchFamily="50" charset="-127"/>
                          <a:ea typeface="굴림" pitchFamily="50" charset="-127"/>
                        </a:rPr>
                        <a:t>이상의 로드샵</a:t>
                      </a:r>
                      <a:endParaRPr lang="ko-KR" altLang="en-US" strike="noStrike" dirty="0">
                        <a:solidFill>
                          <a:schemeClr val="tx1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90225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trike="noStrike" dirty="0" smtClean="0">
                          <a:latin typeface="굴림" pitchFamily="50" charset="-127"/>
                          <a:ea typeface="굴림" pitchFamily="50" charset="-127"/>
                        </a:rPr>
                        <a:t>개점일 전후 </a:t>
                      </a:r>
                      <a:r>
                        <a:rPr lang="en-US" altLang="ko-KR" strike="noStrike" dirty="0" smtClean="0">
                          <a:latin typeface="굴림" pitchFamily="50" charset="-127"/>
                          <a:ea typeface="굴림" pitchFamily="50" charset="-127"/>
                        </a:rPr>
                        <a:t>5</a:t>
                      </a:r>
                      <a:r>
                        <a:rPr lang="ko-KR" altLang="en-US" strike="noStrike" dirty="0" smtClean="0">
                          <a:latin typeface="굴림" pitchFamily="50" charset="-127"/>
                          <a:ea typeface="굴림" pitchFamily="50" charset="-127"/>
                        </a:rPr>
                        <a:t>일 파견근무</a:t>
                      </a:r>
                      <a:endParaRPr lang="ko-KR" altLang="en-US" strike="noStrike" dirty="0">
                        <a:solidFill>
                          <a:schemeClr val="tx1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trike="noStrike" dirty="0" smtClean="0">
                          <a:latin typeface="굴림" pitchFamily="50" charset="-127"/>
                          <a:ea typeface="굴림" pitchFamily="50" charset="-127"/>
                        </a:rPr>
                        <a:t>개점 전 오픈 마케팅</a:t>
                      </a:r>
                      <a:endParaRPr lang="ko-KR" altLang="en-US" strike="noStrike" dirty="0">
                        <a:solidFill>
                          <a:schemeClr val="tx1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90225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trike="noStrike" dirty="0" smtClean="0">
                          <a:latin typeface="굴림" pitchFamily="50" charset="-127"/>
                          <a:ea typeface="굴림" pitchFamily="50" charset="-127"/>
                        </a:rPr>
                        <a:t>교육</a:t>
                      </a:r>
                      <a:endParaRPr lang="ko-KR" altLang="en-US" strike="noStrike" dirty="0">
                        <a:solidFill>
                          <a:schemeClr val="tx1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trike="noStrike" dirty="0" smtClean="0">
                          <a:latin typeface="굴림" pitchFamily="50" charset="-127"/>
                          <a:ea typeface="굴림" pitchFamily="50" charset="-127"/>
                        </a:rPr>
                        <a:t>운영 슈퍼바이저 방문</a:t>
                      </a:r>
                      <a:endParaRPr lang="ko-KR" altLang="en-US" strike="noStrike" dirty="0">
                        <a:solidFill>
                          <a:schemeClr val="tx1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trike="noStrike" dirty="0" smtClean="0">
                          <a:latin typeface="굴림" pitchFamily="50" charset="-127"/>
                          <a:ea typeface="굴림" pitchFamily="50" charset="-127"/>
                        </a:rPr>
                        <a:t>문화 마케팅</a:t>
                      </a:r>
                      <a:endParaRPr lang="ko-KR" altLang="en-US" strike="noStrike" dirty="0">
                        <a:solidFill>
                          <a:schemeClr val="tx1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3E25-B7F3-49AE-A0B2-3E9ABFFFA5CF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6" name="모서리가 접힌 도형 5"/>
          <p:cNvSpPr/>
          <p:nvPr/>
        </p:nvSpPr>
        <p:spPr>
          <a:xfrm>
            <a:off x="2009298" y="1755564"/>
            <a:ext cx="3689660" cy="576064"/>
          </a:xfrm>
          <a:prstGeom prst="foldedCorner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양쪽 모서리가 잘린 사각형 7"/>
          <p:cNvSpPr/>
          <p:nvPr/>
        </p:nvSpPr>
        <p:spPr>
          <a:xfrm>
            <a:off x="2360712" y="1484784"/>
            <a:ext cx="2808312" cy="846844"/>
          </a:xfrm>
          <a:prstGeom prst="snip2Same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근린생활 </a:t>
            </a:r>
            <a:r>
              <a:rPr lang="en-US" altLang="ko-KR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2</a:t>
            </a:r>
            <a:r>
              <a:rPr lang="ko-KR" altLang="en-US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종</a:t>
            </a:r>
            <a:endParaRPr lang="ko-KR" altLang="en-US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3" name="모서리가 접힌 도형 12"/>
          <p:cNvSpPr/>
          <p:nvPr/>
        </p:nvSpPr>
        <p:spPr>
          <a:xfrm>
            <a:off x="5698958" y="1755564"/>
            <a:ext cx="3689660" cy="576064"/>
          </a:xfrm>
          <a:prstGeom prst="foldedCorner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양쪽 모서리가 잘린 사각형 13"/>
          <p:cNvSpPr/>
          <p:nvPr/>
        </p:nvSpPr>
        <p:spPr>
          <a:xfrm>
            <a:off x="6050372" y="1484784"/>
            <a:ext cx="2808312" cy="846844"/>
          </a:xfrm>
          <a:prstGeom prst="snip2Same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전력량 </a:t>
            </a:r>
            <a:r>
              <a:rPr lang="en-US" altLang="ko-KR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50kw </a:t>
            </a:r>
            <a:r>
              <a:rPr lang="ko-KR" altLang="en-US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이상</a:t>
            </a:r>
            <a:endParaRPr lang="ko-KR" altLang="en-US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6" name="배지 15"/>
          <p:cNvSpPr/>
          <p:nvPr/>
        </p:nvSpPr>
        <p:spPr>
          <a:xfrm>
            <a:off x="560512" y="2358505"/>
            <a:ext cx="1419908" cy="889974"/>
          </a:xfrm>
          <a:prstGeom prst="plaque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계약</a:t>
            </a:r>
            <a:endParaRPr lang="ko-KR" altLang="en-US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7" name="배지 16"/>
          <p:cNvSpPr/>
          <p:nvPr/>
        </p:nvSpPr>
        <p:spPr>
          <a:xfrm>
            <a:off x="560512" y="3248479"/>
            <a:ext cx="1419908" cy="889974"/>
          </a:xfrm>
          <a:prstGeom prst="plaque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전용평</a:t>
            </a:r>
            <a:r>
              <a:rPr lang="ko-KR" altLang="en-US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수</a:t>
            </a:r>
            <a:endParaRPr lang="en-US" altLang="ko-KR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8" name="배지 17"/>
          <p:cNvSpPr/>
          <p:nvPr/>
        </p:nvSpPr>
        <p:spPr>
          <a:xfrm>
            <a:off x="560512" y="4135411"/>
            <a:ext cx="1419908" cy="889974"/>
          </a:xfrm>
          <a:prstGeom prst="plaque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개점지원</a:t>
            </a:r>
            <a:endParaRPr lang="ko-KR" altLang="en-US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9" name="배지 18"/>
          <p:cNvSpPr/>
          <p:nvPr/>
        </p:nvSpPr>
        <p:spPr>
          <a:xfrm>
            <a:off x="560512" y="5025385"/>
            <a:ext cx="1419908" cy="889974"/>
          </a:xfrm>
          <a:prstGeom prst="plaque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영업지원</a:t>
            </a:r>
            <a:endParaRPr lang="en-US" altLang="ko-KR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00972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커피전문점 현황 비교</a:t>
            </a:r>
            <a:endParaRPr lang="ko-KR" altLang="en-US" dirty="0"/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5232591"/>
              </p:ext>
            </p:extLst>
          </p:nvPr>
        </p:nvGraphicFramePr>
        <p:xfrm>
          <a:off x="495300" y="1600200"/>
          <a:ext cx="89154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3E25-B7F3-49AE-A0B2-3E9ABFFFA5CF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6" name="포인트가 10개인 별 5"/>
          <p:cNvSpPr/>
          <p:nvPr/>
        </p:nvSpPr>
        <p:spPr>
          <a:xfrm>
            <a:off x="5169024" y="2492896"/>
            <a:ext cx="3024371" cy="720081"/>
          </a:xfrm>
          <a:prstGeom prst="star10">
            <a:avLst/>
          </a:prstGeom>
          <a:solidFill>
            <a:srgbClr val="0070C0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dirty="0" smtClean="0">
                <a:solidFill>
                  <a:schemeClr val="tx1"/>
                </a:solidFill>
                <a:latin typeface="궁서" pitchFamily="18" charset="-127"/>
                <a:ea typeface="궁서" pitchFamily="18" charset="-127"/>
              </a:rPr>
              <a:t>25</a:t>
            </a:r>
            <a:r>
              <a:rPr lang="ko-KR" altLang="en-US" sz="1800" dirty="0" smtClean="0">
                <a:solidFill>
                  <a:schemeClr val="tx1"/>
                </a:solidFill>
                <a:latin typeface="궁서" pitchFamily="18" charset="-127"/>
                <a:ea typeface="궁서" pitchFamily="18" charset="-127"/>
              </a:rPr>
              <a:t>개 매장 추가</a:t>
            </a:r>
            <a:endParaRPr lang="ko-KR" sz="1800" dirty="0">
              <a:solidFill>
                <a:schemeClr val="tx1"/>
              </a:solidFill>
              <a:latin typeface="궁서" pitchFamily="18" charset="-127"/>
              <a:ea typeface="궁서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45893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가맹 방법과 절차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3E25-B7F3-49AE-A0B2-3E9ABFFFA5CF}" type="slidenum">
              <a:rPr lang="ko-KR" altLang="en-US" smtClean="0"/>
              <a:t>6</a:t>
            </a:fld>
            <a:endParaRPr lang="ko-KR" altLang="en-US"/>
          </a:p>
        </p:txBody>
      </p:sp>
      <p:grpSp>
        <p:nvGrpSpPr>
          <p:cNvPr id="52" name="그룹 51"/>
          <p:cNvGrpSpPr/>
          <p:nvPr/>
        </p:nvGrpSpPr>
        <p:grpSpPr>
          <a:xfrm>
            <a:off x="5097016" y="1573906"/>
            <a:ext cx="4536504" cy="4519389"/>
            <a:chOff x="5097016" y="1573906"/>
            <a:chExt cx="4536504" cy="4519389"/>
          </a:xfrm>
        </p:grpSpPr>
        <p:sp>
          <p:nvSpPr>
            <p:cNvPr id="7" name="빗면 6"/>
            <p:cNvSpPr/>
            <p:nvPr/>
          </p:nvSpPr>
          <p:spPr>
            <a:xfrm flipH="1">
              <a:off x="5097016" y="1573906"/>
              <a:ext cx="4536504" cy="4519389"/>
            </a:xfrm>
            <a:prstGeom prst="bevel">
              <a:avLst>
                <a:gd name="adj" fmla="val 1620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위쪽 화살표 7"/>
            <p:cNvSpPr/>
            <p:nvPr/>
          </p:nvSpPr>
          <p:spPr>
            <a:xfrm>
              <a:off x="5205028" y="1673360"/>
              <a:ext cx="4320480" cy="2160240"/>
            </a:xfrm>
            <a:prstGeom prst="upArrow">
              <a:avLst>
                <a:gd name="adj1" fmla="val 68469"/>
                <a:gd name="adj2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이등변 삼각형 8"/>
            <p:cNvSpPr/>
            <p:nvPr/>
          </p:nvSpPr>
          <p:spPr>
            <a:xfrm>
              <a:off x="6735812" y="1772816"/>
              <a:ext cx="1302326" cy="288032"/>
            </a:xfrm>
            <a:prstGeom prst="triangl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돋움" pitchFamily="50" charset="-127"/>
                <a:ea typeface="돋움" pitchFamily="50" charset="-127"/>
              </a:endParaRPr>
            </a:p>
          </p:txBody>
        </p:sp>
        <p:sp>
          <p:nvSpPr>
            <p:cNvPr id="10" name="사다리꼴 9"/>
            <p:cNvSpPr/>
            <p:nvPr/>
          </p:nvSpPr>
          <p:spPr>
            <a:xfrm>
              <a:off x="5889104" y="2132856"/>
              <a:ext cx="2966580" cy="481308"/>
            </a:xfrm>
            <a:prstGeom prst="trapezoid">
              <a:avLst>
                <a:gd name="adj" fmla="val 164824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rPr>
                <a:t>가맹개설 신청</a:t>
              </a:r>
              <a:endParaRPr lang="ko-KR" altLang="en-US" dirty="0">
                <a:solidFill>
                  <a:schemeClr val="tx1"/>
                </a:solidFill>
                <a:latin typeface="돋움" pitchFamily="50" charset="-127"/>
                <a:ea typeface="돋움" pitchFamily="50" charset="-127"/>
              </a:endParaRPr>
            </a:p>
          </p:txBody>
        </p:sp>
        <p:sp>
          <p:nvSpPr>
            <p:cNvPr id="13" name="순서도: 수동 입력 12"/>
            <p:cNvSpPr/>
            <p:nvPr/>
          </p:nvSpPr>
          <p:spPr>
            <a:xfrm flipH="1">
              <a:off x="7185248" y="2852936"/>
              <a:ext cx="1584176" cy="459496"/>
            </a:xfrm>
            <a:prstGeom prst="flowChartManualInpu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mtClean="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rPr>
                <a:t>담당자 상담</a:t>
              </a:r>
              <a:endParaRPr lang="ko-KR" altLang="en-US" dirty="0">
                <a:solidFill>
                  <a:schemeClr val="tx1"/>
                </a:solidFill>
                <a:latin typeface="돋움" pitchFamily="50" charset="-127"/>
                <a:ea typeface="돋움" pitchFamily="50" charset="-127"/>
              </a:endParaRPr>
            </a:p>
          </p:txBody>
        </p:sp>
        <p:sp>
          <p:nvSpPr>
            <p:cNvPr id="14" name="순서도: 수동 입력 13"/>
            <p:cNvSpPr/>
            <p:nvPr/>
          </p:nvSpPr>
          <p:spPr>
            <a:xfrm>
              <a:off x="7185248" y="3374104"/>
              <a:ext cx="1584176" cy="459496"/>
            </a:xfrm>
            <a:prstGeom prst="flowChartManualInpu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rPr>
                <a:t>최종검토</a:t>
              </a:r>
              <a:endParaRPr lang="ko-KR" altLang="en-US" dirty="0">
                <a:solidFill>
                  <a:schemeClr val="tx1"/>
                </a:solidFill>
                <a:latin typeface="돋움" pitchFamily="50" charset="-127"/>
                <a:ea typeface="돋움" pitchFamily="50" charset="-127"/>
              </a:endParaRPr>
            </a:p>
          </p:txBody>
        </p:sp>
        <p:cxnSp>
          <p:nvCxnSpPr>
            <p:cNvPr id="16" name="구부러진 연결선 15"/>
            <p:cNvCxnSpPr>
              <a:stCxn id="13" idx="1"/>
              <a:endCxn id="14" idx="3"/>
            </p:cNvCxnSpPr>
            <p:nvPr/>
          </p:nvCxnSpPr>
          <p:spPr>
            <a:xfrm>
              <a:off x="8769424" y="3082684"/>
              <a:ext cx="12700" cy="521168"/>
            </a:xfrm>
            <a:prstGeom prst="curvedConnector3">
              <a:avLst>
                <a:gd name="adj1" fmla="val 1800000"/>
              </a:avLst>
            </a:prstGeom>
            <a:ln w="28575">
              <a:solidFill>
                <a:schemeClr val="tx1"/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물결 17"/>
            <p:cNvSpPr/>
            <p:nvPr/>
          </p:nvSpPr>
          <p:spPr>
            <a:xfrm>
              <a:off x="5241032" y="4077072"/>
              <a:ext cx="2952328" cy="864096"/>
            </a:xfrm>
            <a:prstGeom prst="wave">
              <a:avLst>
                <a:gd name="adj1" fmla="val 20000"/>
                <a:gd name="adj2" fmla="val -1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mtClean="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rPr>
                <a:t>운영 교육 실시</a:t>
              </a:r>
              <a:endParaRPr lang="ko-KR" altLang="en-US" dirty="0">
                <a:solidFill>
                  <a:schemeClr val="tx1"/>
                </a:solidFill>
                <a:latin typeface="돋움" pitchFamily="50" charset="-127"/>
                <a:ea typeface="돋움" pitchFamily="50" charset="-127"/>
              </a:endParaRPr>
            </a:p>
          </p:txBody>
        </p:sp>
        <p:sp>
          <p:nvSpPr>
            <p:cNvPr id="19" name="이중 물결 18"/>
            <p:cNvSpPr/>
            <p:nvPr/>
          </p:nvSpPr>
          <p:spPr>
            <a:xfrm flipH="1">
              <a:off x="6537176" y="4959286"/>
              <a:ext cx="2952328" cy="864096"/>
            </a:xfrm>
            <a:prstGeom prst="doubleWave">
              <a:avLst>
                <a:gd name="adj1" fmla="val 12500"/>
                <a:gd name="adj2" fmla="val -10000"/>
              </a:avLst>
            </a:prstGeom>
            <a:solidFill>
              <a:schemeClr val="bg2">
                <a:lumMod val="9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mtClean="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rPr>
                <a:t>물품입고</a:t>
              </a:r>
              <a:endParaRPr lang="ko-KR" altLang="en-US" dirty="0">
                <a:solidFill>
                  <a:schemeClr val="tx1"/>
                </a:solidFill>
                <a:latin typeface="돋움" pitchFamily="50" charset="-127"/>
                <a:ea typeface="돋움" pitchFamily="50" charset="-127"/>
              </a:endParaRPr>
            </a:p>
          </p:txBody>
        </p:sp>
        <p:sp>
          <p:nvSpPr>
            <p:cNvPr id="21" name="L 도형 20"/>
            <p:cNvSpPr/>
            <p:nvPr/>
          </p:nvSpPr>
          <p:spPr>
            <a:xfrm>
              <a:off x="8583013" y="4202479"/>
              <a:ext cx="611762" cy="590951"/>
            </a:xfrm>
            <a:prstGeom prst="corner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돋움" pitchFamily="50" charset="-127"/>
                <a:ea typeface="돋움" pitchFamily="50" charset="-127"/>
              </a:endParaRPr>
            </a:p>
          </p:txBody>
        </p:sp>
        <p:sp>
          <p:nvSpPr>
            <p:cNvPr id="22" name="L 도형 21"/>
            <p:cNvSpPr/>
            <p:nvPr/>
          </p:nvSpPr>
          <p:spPr>
            <a:xfrm flipH="1" flipV="1">
              <a:off x="8877742" y="3907003"/>
              <a:ext cx="611762" cy="590951"/>
            </a:xfrm>
            <a:prstGeom prst="corner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돋움" pitchFamily="50" charset="-127"/>
                <a:ea typeface="돋움" pitchFamily="50" charset="-127"/>
              </a:endParaRPr>
            </a:p>
          </p:txBody>
        </p:sp>
        <p:sp>
          <p:nvSpPr>
            <p:cNvPr id="33" name="위쪽/아래쪽 화살표 32"/>
            <p:cNvSpPr/>
            <p:nvPr/>
          </p:nvSpPr>
          <p:spPr>
            <a:xfrm rot="19688826">
              <a:off x="5776478" y="4839792"/>
              <a:ext cx="576064" cy="864096"/>
            </a:xfrm>
            <a:prstGeom prst="upDownArrow">
              <a:avLst>
                <a:gd name="adj1" fmla="val 9643"/>
                <a:gd name="adj2" fmla="val 50000"/>
              </a:avLst>
            </a:prstGeom>
            <a:solidFill>
              <a:schemeClr val="accent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돋움" pitchFamily="50" charset="-127"/>
                <a:ea typeface="돋움" pitchFamily="50" charset="-127"/>
              </a:endParaRPr>
            </a:p>
          </p:txBody>
        </p:sp>
        <p:sp>
          <p:nvSpPr>
            <p:cNvPr id="35" name="포인트가 8개인 별 34"/>
            <p:cNvSpPr/>
            <p:nvPr/>
          </p:nvSpPr>
          <p:spPr>
            <a:xfrm>
              <a:off x="5241032" y="2978060"/>
              <a:ext cx="1872208" cy="792088"/>
            </a:xfrm>
            <a:prstGeom prst="star8">
              <a:avLst>
                <a:gd name="adj" fmla="val 37500"/>
              </a:avLst>
            </a:prstGeom>
            <a:solidFill>
              <a:schemeClr val="accent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dirty="0" smtClean="0">
                  <a:solidFill>
                    <a:schemeClr val="bg1"/>
                  </a:solidFill>
                  <a:latin typeface="돋움" pitchFamily="50" charset="-127"/>
                  <a:ea typeface="돋움" pitchFamily="50" charset="-127"/>
                </a:rPr>
                <a:t>GRAND</a:t>
              </a:r>
            </a:p>
            <a:p>
              <a:pPr algn="ctr"/>
              <a:r>
                <a:rPr lang="en-US" altLang="ko-KR" dirty="0" smtClean="0">
                  <a:solidFill>
                    <a:schemeClr val="bg1"/>
                  </a:solidFill>
                  <a:latin typeface="돋움" pitchFamily="50" charset="-127"/>
                  <a:ea typeface="돋움" pitchFamily="50" charset="-127"/>
                </a:rPr>
                <a:t>OPEN</a:t>
              </a:r>
              <a:endParaRPr lang="ko-KR" altLang="en-US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endParaRPr>
            </a:p>
          </p:txBody>
        </p:sp>
      </p:grpSp>
      <p:grpSp>
        <p:nvGrpSpPr>
          <p:cNvPr id="51" name="그룹 50"/>
          <p:cNvGrpSpPr/>
          <p:nvPr/>
        </p:nvGrpSpPr>
        <p:grpSpPr>
          <a:xfrm>
            <a:off x="272480" y="1573906"/>
            <a:ext cx="4536504" cy="4519389"/>
            <a:chOff x="272480" y="1573906"/>
            <a:chExt cx="4536504" cy="4519389"/>
          </a:xfrm>
        </p:grpSpPr>
        <p:sp>
          <p:nvSpPr>
            <p:cNvPr id="5" name="정육면체 4"/>
            <p:cNvSpPr/>
            <p:nvPr/>
          </p:nvSpPr>
          <p:spPr>
            <a:xfrm flipH="1">
              <a:off x="272480" y="1573906"/>
              <a:ext cx="4536504" cy="4519389"/>
            </a:xfrm>
            <a:prstGeom prst="cube">
              <a:avLst>
                <a:gd name="adj" fmla="val 205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aphicFrame>
          <p:nvGraphicFramePr>
            <p:cNvPr id="36" name="다이어그램 35"/>
            <p:cNvGraphicFramePr/>
            <p:nvPr>
              <p:extLst>
                <p:ext uri="{D42A27DB-BD31-4B8C-83A1-F6EECF244321}">
                  <p14:modId xmlns:p14="http://schemas.microsoft.com/office/powerpoint/2010/main" val="3364998427"/>
                </p:ext>
              </p:extLst>
            </p:nvPr>
          </p:nvGraphicFramePr>
          <p:xfrm>
            <a:off x="658156" y="4725144"/>
            <a:ext cx="3934804" cy="115212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39" name="다이어그램 38"/>
            <p:cNvGraphicFramePr/>
            <p:nvPr>
              <p:extLst>
                <p:ext uri="{D42A27DB-BD31-4B8C-83A1-F6EECF244321}">
                  <p14:modId xmlns:p14="http://schemas.microsoft.com/office/powerpoint/2010/main" val="1021202331"/>
                </p:ext>
              </p:extLst>
            </p:nvPr>
          </p:nvGraphicFramePr>
          <p:xfrm>
            <a:off x="444252" y="1628800"/>
            <a:ext cx="4292724" cy="125840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40" name="순서도: 순차적 액세스 저장소 39"/>
            <p:cNvSpPr/>
            <p:nvPr/>
          </p:nvSpPr>
          <p:spPr>
            <a:xfrm flipH="1">
              <a:off x="488504" y="3144101"/>
              <a:ext cx="1656184" cy="594956"/>
            </a:xfrm>
            <a:prstGeom prst="flowChartMagneticTap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mtClean="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rPr>
                <a:t>인테리어</a:t>
              </a:r>
              <a:endParaRPr lang="ko-KR" altLang="en-US" dirty="0">
                <a:solidFill>
                  <a:schemeClr val="tx1"/>
                </a:solidFill>
                <a:latin typeface="돋움" pitchFamily="50" charset="-127"/>
                <a:ea typeface="돋움" pitchFamily="50" charset="-127"/>
              </a:endParaRPr>
            </a:p>
          </p:txBody>
        </p:sp>
        <p:sp>
          <p:nvSpPr>
            <p:cNvPr id="41" name="십자형 40"/>
            <p:cNvSpPr/>
            <p:nvPr/>
          </p:nvSpPr>
          <p:spPr>
            <a:xfrm>
              <a:off x="3296816" y="3144101"/>
              <a:ext cx="1440160" cy="594956"/>
            </a:xfrm>
            <a:prstGeom prst="plus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rPr>
                <a:t>개점계약</a:t>
              </a:r>
              <a:endParaRPr lang="ko-KR" altLang="en-US" dirty="0">
                <a:solidFill>
                  <a:schemeClr val="tx1"/>
                </a:solidFill>
                <a:latin typeface="돋움" pitchFamily="50" charset="-127"/>
                <a:ea typeface="돋움" pitchFamily="50" charset="-127"/>
              </a:endParaRPr>
            </a:p>
          </p:txBody>
        </p:sp>
        <p:sp>
          <p:nvSpPr>
            <p:cNvPr id="42" name="왼쪽/오른쪽/위쪽 화살표 41"/>
            <p:cNvSpPr/>
            <p:nvPr/>
          </p:nvSpPr>
          <p:spPr>
            <a:xfrm>
              <a:off x="2216696" y="2885577"/>
              <a:ext cx="1008112" cy="709464"/>
            </a:xfrm>
            <a:prstGeom prst="leftRightUpArrow">
              <a:avLst>
                <a:gd name="adj1" fmla="val 25000"/>
                <a:gd name="adj2" fmla="val 25000"/>
                <a:gd name="adj3" fmla="val 23784"/>
              </a:avLst>
            </a:prstGeom>
            <a:solidFill>
              <a:schemeClr val="accent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돋움" pitchFamily="50" charset="-127"/>
                <a:ea typeface="돋움" pitchFamily="50" charset="-127"/>
              </a:endParaRPr>
            </a:p>
          </p:txBody>
        </p:sp>
        <p:cxnSp>
          <p:nvCxnSpPr>
            <p:cNvPr id="44" name="꺾인 연결선 43"/>
            <p:cNvCxnSpPr>
              <a:stCxn id="40" idx="2"/>
              <a:endCxn id="42" idx="2"/>
            </p:cNvCxnSpPr>
            <p:nvPr/>
          </p:nvCxnSpPr>
          <p:spPr>
            <a:xfrm rot="5400000" flipH="1" flipV="1">
              <a:off x="1902324" y="2920630"/>
              <a:ext cx="232699" cy="1404156"/>
            </a:xfrm>
            <a:prstGeom prst="bentConnector3">
              <a:avLst>
                <a:gd name="adj1" fmla="val -98238"/>
              </a:avLst>
            </a:prstGeom>
            <a:ln w="28575">
              <a:solidFill>
                <a:schemeClr val="tx1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꺾인 연결선 46"/>
            <p:cNvCxnSpPr>
              <a:stCxn id="41" idx="2"/>
              <a:endCxn id="42" idx="2"/>
            </p:cNvCxnSpPr>
            <p:nvPr/>
          </p:nvCxnSpPr>
          <p:spPr>
            <a:xfrm rot="5400000" flipH="1">
              <a:off x="3252474" y="2974636"/>
              <a:ext cx="232699" cy="1296144"/>
            </a:xfrm>
            <a:prstGeom prst="bentConnector3">
              <a:avLst>
                <a:gd name="adj1" fmla="val -98238"/>
              </a:avLst>
            </a:prstGeom>
            <a:ln w="28575">
              <a:solidFill>
                <a:schemeClr val="tx1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아래쪽 화살표 49"/>
            <p:cNvSpPr/>
            <p:nvPr/>
          </p:nvSpPr>
          <p:spPr>
            <a:xfrm>
              <a:off x="1640632" y="4077072"/>
              <a:ext cx="2160240" cy="675777"/>
            </a:xfrm>
            <a:prstGeom prst="downArrow">
              <a:avLst/>
            </a:prstGeom>
            <a:solidFill>
              <a:schemeClr val="accent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돋움" pitchFamily="50" charset="-127"/>
                <a:ea typeface="돋움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448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rtlCol="0" anchor="ctr"/>
      <a:lstStyle>
        <a:defPPr algn="ctr">
          <a:defRPr dirty="0">
            <a:solidFill>
              <a:schemeClr val="tx1"/>
            </a:solidFill>
            <a:latin typeface="돋움" pitchFamily="50" charset="-127"/>
            <a:ea typeface="돋움" pitchFamily="50" charset="-12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153</Words>
  <Application>Microsoft Office PowerPoint</Application>
  <PresentationFormat>A4 용지(210x297mm)</PresentationFormat>
  <Paragraphs>58</Paragraphs>
  <Slides>6</Slides>
  <Notes>0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PowerPoint 프레젠테이션</vt:lpstr>
      <vt:lpstr>목차</vt:lpstr>
      <vt:lpstr>프랜차이즈 카페 소개</vt:lpstr>
      <vt:lpstr>매장 개설 안내</vt:lpstr>
      <vt:lpstr>커피전문점 현황 비교</vt:lpstr>
      <vt:lpstr>가맹 방법과 절차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eood</dc:creator>
  <cp:lastModifiedBy>eood</cp:lastModifiedBy>
  <cp:revision>33</cp:revision>
  <dcterms:created xsi:type="dcterms:W3CDTF">2018-09-27T06:27:06Z</dcterms:created>
  <dcterms:modified xsi:type="dcterms:W3CDTF">2018-11-15T11:29:27Z</dcterms:modified>
</cp:coreProperties>
</file>