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9F810A-CDEA-4C2B-9CF7-122F1E20E73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F3E65-9906-4B2B-BB11-7F0DF1B436C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7931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C4853-1AB5-4BEE-82FA-63B8800330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1C50F-E919-45CE-BB6C-5B785BC6506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56B5E-B2B0-4D04-9388-BD237BEE7F5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929F6-31F9-42F6-AACE-F338789C3C9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오각형 6"/>
          <p:cNvSpPr/>
          <p:nvPr userDrawn="1"/>
        </p:nvSpPr>
        <p:spPr>
          <a:xfrm>
            <a:off x="0" y="0"/>
            <a:ext cx="9906000" cy="1052736"/>
          </a:xfrm>
          <a:prstGeom prst="homePlate">
            <a:avLst/>
          </a:prstGeom>
          <a:solidFill>
            <a:schemeClr val="accent3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오각형 7"/>
          <p:cNvSpPr/>
          <p:nvPr userDrawn="1"/>
        </p:nvSpPr>
        <p:spPr>
          <a:xfrm>
            <a:off x="0" y="230504"/>
            <a:ext cx="9906000" cy="1052736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1663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2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2384" y="6205496"/>
            <a:ext cx="1537717" cy="568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E5AB4-2682-4D6F-BDF8-93DCF73EA4C2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BB77-62E5-408E-BBE0-3DB22121201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D857-FF9E-4ECD-8E78-608AC13799A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9568E-012D-45AD-A745-CE963C98C89C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8DB0-D7D0-430F-B4AC-7CF3741AA8C8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69B0-3F80-4F51-9386-7D015B4C094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22996-FCC6-4227-A25A-212A834E95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321C4-055E-4E20-86DB-74F30F70931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93EF5-882B-4CD7-9C38-FFF6BA3953C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 descr="로고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9E9D9B"/>
              </a:clrFrom>
              <a:clrTo>
                <a:srgbClr val="9E9D9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89304" y="188640"/>
            <a:ext cx="1969765" cy="728464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1784648" y="1340768"/>
            <a:ext cx="6480720" cy="187220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dirty="0" smtClean="0">
                <a:ln w="12700">
                  <a:noFill/>
                  <a:prstDash val="solid"/>
                </a:ln>
                <a:effectLst>
                  <a:reflection blurRad="6350" stA="55000" endA="300" endPos="45500" dir="5400000" sy="-100000" algn="bl" rotWithShape="0"/>
                </a:effectLst>
                <a:latin typeface="굴림" pitchFamily="50" charset="-127"/>
                <a:ea typeface="굴림" pitchFamily="50" charset="-127"/>
              </a:rPr>
              <a:t>Ubiquitous</a:t>
            </a:r>
            <a:endParaRPr lang="en-US" altLang="ko-KR" sz="5400" b="1" cap="none" spc="0" dirty="0">
              <a:ln w="12700">
                <a:noFill/>
                <a:prstDash val="solid"/>
              </a:ln>
              <a:effectLst>
                <a:reflection blurRad="6350" stA="55000" endA="300" endPos="45500" dir="5400000" sy="-100000" algn="bl" rotWithShape="0"/>
              </a:effectLst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칠각형 20"/>
          <p:cNvSpPr/>
          <p:nvPr/>
        </p:nvSpPr>
        <p:spPr>
          <a:xfrm rot="20378317">
            <a:off x="2128216" y="3803054"/>
            <a:ext cx="3362047" cy="2429314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칠각형 20"/>
          <p:cNvSpPr/>
          <p:nvPr/>
        </p:nvSpPr>
        <p:spPr>
          <a:xfrm rot="1221683" flipH="1">
            <a:off x="5382652" y="4262571"/>
            <a:ext cx="2186521" cy="1497091"/>
          </a:xfrm>
          <a:custGeom>
            <a:avLst/>
            <a:gdLst>
              <a:gd name="connsiteX0" fmla="*/ -9 w 3445436"/>
              <a:gd name="connsiteY0" fmla="*/ 1852353 h 2880320"/>
              <a:gd name="connsiteX1" fmla="*/ 341204 w 3445436"/>
              <a:gd name="connsiteY1" fmla="*/ 570485 h 2880320"/>
              <a:gd name="connsiteX2" fmla="*/ 1722718 w 3445436"/>
              <a:gd name="connsiteY2" fmla="*/ 0 h 2880320"/>
              <a:gd name="connsiteX3" fmla="*/ 3104232 w 3445436"/>
              <a:gd name="connsiteY3" fmla="*/ 570485 h 2880320"/>
              <a:gd name="connsiteX4" fmla="*/ 3445445 w 3445436"/>
              <a:gd name="connsiteY4" fmla="*/ 1852353 h 2880320"/>
              <a:gd name="connsiteX5" fmla="*/ 2489395 w 3445436"/>
              <a:gd name="connsiteY5" fmla="*/ 2880335 h 2880320"/>
              <a:gd name="connsiteX6" fmla="*/ 956041 w 3445436"/>
              <a:gd name="connsiteY6" fmla="*/ 2880335 h 2880320"/>
              <a:gd name="connsiteX7" fmla="*/ -9 w 3445436"/>
              <a:gd name="connsiteY7" fmla="*/ 1852353 h 2880320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445454"/>
              <a:gd name="connsiteY0" fmla="*/ 1852353 h 2880335"/>
              <a:gd name="connsiteX1" fmla="*/ 341213 w 3445454"/>
              <a:gd name="connsiteY1" fmla="*/ 570485 h 2880335"/>
              <a:gd name="connsiteX2" fmla="*/ 1722727 w 3445454"/>
              <a:gd name="connsiteY2" fmla="*/ 0 h 2880335"/>
              <a:gd name="connsiteX3" fmla="*/ 3104241 w 3445454"/>
              <a:gd name="connsiteY3" fmla="*/ 570485 h 2880335"/>
              <a:gd name="connsiteX4" fmla="*/ 3445454 w 3445454"/>
              <a:gd name="connsiteY4" fmla="*/ 1852353 h 2880335"/>
              <a:gd name="connsiteX5" fmla="*/ 2489404 w 3445454"/>
              <a:gd name="connsiteY5" fmla="*/ 2880335 h 2880335"/>
              <a:gd name="connsiteX6" fmla="*/ 956050 w 3445454"/>
              <a:gd name="connsiteY6" fmla="*/ 2880335 h 2880335"/>
              <a:gd name="connsiteX7" fmla="*/ 0 w 3445454"/>
              <a:gd name="connsiteY7" fmla="*/ 1852353 h 2880335"/>
              <a:gd name="connsiteX0" fmla="*/ 0 w 3514902"/>
              <a:gd name="connsiteY0" fmla="*/ 1262044 h 2880335"/>
              <a:gd name="connsiteX1" fmla="*/ 410661 w 3514902"/>
              <a:gd name="connsiteY1" fmla="*/ 570485 h 2880335"/>
              <a:gd name="connsiteX2" fmla="*/ 1792175 w 3514902"/>
              <a:gd name="connsiteY2" fmla="*/ 0 h 2880335"/>
              <a:gd name="connsiteX3" fmla="*/ 3173689 w 3514902"/>
              <a:gd name="connsiteY3" fmla="*/ 570485 h 2880335"/>
              <a:gd name="connsiteX4" fmla="*/ 3514902 w 3514902"/>
              <a:gd name="connsiteY4" fmla="*/ 1852353 h 2880335"/>
              <a:gd name="connsiteX5" fmla="*/ 2558852 w 3514902"/>
              <a:gd name="connsiteY5" fmla="*/ 2880335 h 2880335"/>
              <a:gd name="connsiteX6" fmla="*/ 1025498 w 3514902"/>
              <a:gd name="connsiteY6" fmla="*/ 2880335 h 2880335"/>
              <a:gd name="connsiteX7" fmla="*/ 0 w 3514902"/>
              <a:gd name="connsiteY7" fmla="*/ 1262044 h 2880335"/>
              <a:gd name="connsiteX0" fmla="*/ 0 w 3607500"/>
              <a:gd name="connsiteY0" fmla="*/ 1262044 h 2880335"/>
              <a:gd name="connsiteX1" fmla="*/ 410661 w 3607500"/>
              <a:gd name="connsiteY1" fmla="*/ 570485 h 2880335"/>
              <a:gd name="connsiteX2" fmla="*/ 1792175 w 3607500"/>
              <a:gd name="connsiteY2" fmla="*/ 0 h 2880335"/>
              <a:gd name="connsiteX3" fmla="*/ 3173689 w 3607500"/>
              <a:gd name="connsiteY3" fmla="*/ 570485 h 2880335"/>
              <a:gd name="connsiteX4" fmla="*/ 3607500 w 3607500"/>
              <a:gd name="connsiteY4" fmla="*/ 1204170 h 2880335"/>
              <a:gd name="connsiteX5" fmla="*/ 2558852 w 3607500"/>
              <a:gd name="connsiteY5" fmla="*/ 2880335 h 2880335"/>
              <a:gd name="connsiteX6" fmla="*/ 1025498 w 3607500"/>
              <a:gd name="connsiteY6" fmla="*/ 2880335 h 2880335"/>
              <a:gd name="connsiteX7" fmla="*/ 0 w 3607500"/>
              <a:gd name="connsiteY7" fmla="*/ 1262044 h 2880335"/>
              <a:gd name="connsiteX0" fmla="*/ 0 w 3607500"/>
              <a:gd name="connsiteY0" fmla="*/ 764333 h 2382624"/>
              <a:gd name="connsiteX1" fmla="*/ 410661 w 3607500"/>
              <a:gd name="connsiteY1" fmla="*/ 72774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764333 h 2382624"/>
              <a:gd name="connsiteX1" fmla="*/ 676879 w 3607500"/>
              <a:gd name="connsiteY1" fmla="*/ 744105 h 2382624"/>
              <a:gd name="connsiteX2" fmla="*/ 1792175 w 3607500"/>
              <a:gd name="connsiteY2" fmla="*/ 0 h 2382624"/>
              <a:gd name="connsiteX3" fmla="*/ 3173689 w 3607500"/>
              <a:gd name="connsiteY3" fmla="*/ 72774 h 2382624"/>
              <a:gd name="connsiteX4" fmla="*/ 3607500 w 3607500"/>
              <a:gd name="connsiteY4" fmla="*/ 706459 h 2382624"/>
              <a:gd name="connsiteX5" fmla="*/ 2558852 w 3607500"/>
              <a:gd name="connsiteY5" fmla="*/ 2382624 h 2382624"/>
              <a:gd name="connsiteX6" fmla="*/ 1025498 w 3607500"/>
              <a:gd name="connsiteY6" fmla="*/ 2382624 h 2382624"/>
              <a:gd name="connsiteX7" fmla="*/ 0 w 3607500"/>
              <a:gd name="connsiteY7" fmla="*/ 764333 h 2382624"/>
              <a:gd name="connsiteX0" fmla="*/ 0 w 3607500"/>
              <a:gd name="connsiteY0" fmla="*/ 691559 h 2309850"/>
              <a:gd name="connsiteX1" fmla="*/ 676879 w 3607500"/>
              <a:gd name="connsiteY1" fmla="*/ 671331 h 2309850"/>
              <a:gd name="connsiteX2" fmla="*/ 1803749 w 3607500"/>
              <a:gd name="connsiteY2" fmla="*/ 656431 h 2309850"/>
              <a:gd name="connsiteX3" fmla="*/ 3173689 w 3607500"/>
              <a:gd name="connsiteY3" fmla="*/ 0 h 2309850"/>
              <a:gd name="connsiteX4" fmla="*/ 3607500 w 3607500"/>
              <a:gd name="connsiteY4" fmla="*/ 633685 h 2309850"/>
              <a:gd name="connsiteX5" fmla="*/ 2558852 w 3607500"/>
              <a:gd name="connsiteY5" fmla="*/ 2309850 h 2309850"/>
              <a:gd name="connsiteX6" fmla="*/ 1025498 w 3607500"/>
              <a:gd name="connsiteY6" fmla="*/ 2309850 h 2309850"/>
              <a:gd name="connsiteX7" fmla="*/ 0 w 3607500"/>
              <a:gd name="connsiteY7" fmla="*/ 691559 h 2309850"/>
              <a:gd name="connsiteX0" fmla="*/ 0 w 3630650"/>
              <a:gd name="connsiteY0" fmla="*/ 691559 h 2309850"/>
              <a:gd name="connsiteX1" fmla="*/ 676879 w 3630650"/>
              <a:gd name="connsiteY1" fmla="*/ 671331 h 2309850"/>
              <a:gd name="connsiteX2" fmla="*/ 1803749 w 3630650"/>
              <a:gd name="connsiteY2" fmla="*/ 656431 h 2309850"/>
              <a:gd name="connsiteX3" fmla="*/ 3173689 w 3630650"/>
              <a:gd name="connsiteY3" fmla="*/ 0 h 2309850"/>
              <a:gd name="connsiteX4" fmla="*/ 3630650 w 3630650"/>
              <a:gd name="connsiteY4" fmla="*/ 668409 h 2309850"/>
              <a:gd name="connsiteX5" fmla="*/ 2558852 w 3630650"/>
              <a:gd name="connsiteY5" fmla="*/ 2309850 h 2309850"/>
              <a:gd name="connsiteX6" fmla="*/ 1025498 w 3630650"/>
              <a:gd name="connsiteY6" fmla="*/ 2309850 h 2309850"/>
              <a:gd name="connsiteX7" fmla="*/ 0 w 3630650"/>
              <a:gd name="connsiteY7" fmla="*/ 691559 h 2309850"/>
              <a:gd name="connsiteX0" fmla="*/ 0 w 3630650"/>
              <a:gd name="connsiteY0" fmla="*/ 35128 h 1653419"/>
              <a:gd name="connsiteX1" fmla="*/ 676879 w 3630650"/>
              <a:gd name="connsiteY1" fmla="*/ 14900 h 1653419"/>
              <a:gd name="connsiteX2" fmla="*/ 1803749 w 3630650"/>
              <a:gd name="connsiteY2" fmla="*/ 0 h 1653419"/>
              <a:gd name="connsiteX3" fmla="*/ 3138965 w 3630650"/>
              <a:gd name="connsiteY3" fmla="*/ 26476 h 1653419"/>
              <a:gd name="connsiteX4" fmla="*/ 3630650 w 3630650"/>
              <a:gd name="connsiteY4" fmla="*/ 11978 h 1653419"/>
              <a:gd name="connsiteX5" fmla="*/ 2558852 w 3630650"/>
              <a:gd name="connsiteY5" fmla="*/ 1653419 h 1653419"/>
              <a:gd name="connsiteX6" fmla="*/ 1025498 w 3630650"/>
              <a:gd name="connsiteY6" fmla="*/ 1653419 h 1653419"/>
              <a:gd name="connsiteX7" fmla="*/ 0 w 3630650"/>
              <a:gd name="connsiteY7" fmla="*/ 35128 h 1653419"/>
              <a:gd name="connsiteX0" fmla="*/ 0 w 3665374"/>
              <a:gd name="connsiteY0" fmla="*/ 23553 h 1653419"/>
              <a:gd name="connsiteX1" fmla="*/ 711603 w 3665374"/>
              <a:gd name="connsiteY1" fmla="*/ 14900 h 1653419"/>
              <a:gd name="connsiteX2" fmla="*/ 1838473 w 3665374"/>
              <a:gd name="connsiteY2" fmla="*/ 0 h 1653419"/>
              <a:gd name="connsiteX3" fmla="*/ 3173689 w 3665374"/>
              <a:gd name="connsiteY3" fmla="*/ 26476 h 1653419"/>
              <a:gd name="connsiteX4" fmla="*/ 3665374 w 3665374"/>
              <a:gd name="connsiteY4" fmla="*/ 11978 h 1653419"/>
              <a:gd name="connsiteX5" fmla="*/ 2593576 w 3665374"/>
              <a:gd name="connsiteY5" fmla="*/ 1653419 h 1653419"/>
              <a:gd name="connsiteX6" fmla="*/ 1060222 w 3665374"/>
              <a:gd name="connsiteY6" fmla="*/ 1653419 h 1653419"/>
              <a:gd name="connsiteX7" fmla="*/ 0 w 3665374"/>
              <a:gd name="connsiteY7" fmla="*/ 23553 h 1653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65374" h="1653419">
                <a:moveTo>
                  <a:pt x="0" y="23553"/>
                </a:moveTo>
                <a:lnTo>
                  <a:pt x="711603" y="14900"/>
                </a:lnTo>
                <a:lnTo>
                  <a:pt x="1838473" y="0"/>
                </a:lnTo>
                <a:lnTo>
                  <a:pt x="3173689" y="26476"/>
                </a:lnTo>
                <a:lnTo>
                  <a:pt x="3665374" y="11978"/>
                </a:lnTo>
                <a:cubicBezTo>
                  <a:pt x="3659208" y="1037546"/>
                  <a:pt x="2912259" y="1310758"/>
                  <a:pt x="2593576" y="1653419"/>
                </a:cubicBezTo>
                <a:lnTo>
                  <a:pt x="1060222" y="1653419"/>
                </a:lnTo>
                <a:cubicBezTo>
                  <a:pt x="741539" y="1310758"/>
                  <a:pt x="17741" y="1025971"/>
                  <a:pt x="0" y="23553"/>
                </a:cubicBezTo>
                <a:close/>
              </a:path>
            </a:pathLst>
          </a:cu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9525">
            <a:solidFill>
              <a:schemeClr val="tx1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5" name="제목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물결 13"/>
          <p:cNvSpPr/>
          <p:nvPr/>
        </p:nvSpPr>
        <p:spPr>
          <a:xfrm>
            <a:off x="1496616" y="1700808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유비쿼터스의 특징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물결 15"/>
          <p:cNvSpPr/>
          <p:nvPr/>
        </p:nvSpPr>
        <p:spPr>
          <a:xfrm>
            <a:off x="1496616" y="5125067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 세상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물결 16"/>
          <p:cNvSpPr/>
          <p:nvPr/>
        </p:nvSpPr>
        <p:spPr>
          <a:xfrm>
            <a:off x="1496616" y="2809917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유비쿼터스 도입 사례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물결 17"/>
          <p:cNvSpPr/>
          <p:nvPr/>
        </p:nvSpPr>
        <p:spPr>
          <a:xfrm>
            <a:off x="1496616" y="3954914"/>
            <a:ext cx="5256584" cy="781200"/>
          </a:xfrm>
          <a:prstGeom prst="wave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PC</a:t>
            </a:r>
            <a:r>
              <a:rPr lang="ko-KR" altLang="en-US" sz="240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와 유비쿼터스 판매량 비교</a:t>
            </a:r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9" name="그림 18" descr="그림4.JPG"/>
          <p:cNvPicPr>
            <a:picLocks noChangeAspect="1"/>
          </p:cNvPicPr>
          <p:nvPr/>
        </p:nvPicPr>
        <p:blipFill>
          <a:blip r:embed="rId3" cstate="print"/>
          <a:srcRect l="53436" r="2938" b="68471"/>
          <a:stretch>
            <a:fillRect/>
          </a:stretch>
        </p:blipFill>
        <p:spPr>
          <a:xfrm>
            <a:off x="6825208" y="3789040"/>
            <a:ext cx="2448272" cy="2304256"/>
          </a:xfrm>
          <a:prstGeom prst="rect">
            <a:avLst/>
          </a:prstGeom>
        </p:spPr>
      </p:pic>
      <p:sp>
        <p:nvSpPr>
          <p:cNvPr id="20" name="십자형 19"/>
          <p:cNvSpPr/>
          <p:nvPr/>
        </p:nvSpPr>
        <p:spPr>
          <a:xfrm rot="20820000">
            <a:off x="927015" y="1783788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0517" y="19489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십자형 21"/>
          <p:cNvSpPr/>
          <p:nvPr/>
        </p:nvSpPr>
        <p:spPr>
          <a:xfrm rot="20820000">
            <a:off x="927015" y="2892897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60517" y="305806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십자형 23"/>
          <p:cNvSpPr/>
          <p:nvPr/>
        </p:nvSpPr>
        <p:spPr>
          <a:xfrm rot="20820000">
            <a:off x="927015" y="4016037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0517" y="4181204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십자형 25"/>
          <p:cNvSpPr/>
          <p:nvPr/>
        </p:nvSpPr>
        <p:spPr>
          <a:xfrm rot="20820000">
            <a:off x="927015" y="5218315"/>
            <a:ext cx="828000" cy="792000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60517" y="5393639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유비쿼터스의 특징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00472" y="1268760"/>
            <a:ext cx="9066212" cy="259228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altLang="ko-KR" sz="2400" b="1" smtClean="0">
                <a:latin typeface="굴림" pitchFamily="50" charset="-127"/>
                <a:ea typeface="굴림" pitchFamily="50" charset="-127"/>
              </a:rPr>
              <a:t>Ubiquitous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It is invisible, everywhere computing that does not live on a personal device of any sort, but is in the woodwork everywhere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Its highest ideal is to make a computer so imbedded, so fitting, so natural, that we use it without even thinking resources</a:t>
            </a:r>
            <a:endParaRPr lang="ko-KR" altLang="en-US" sz="20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200472" y="3789040"/>
            <a:ext cx="7128792" cy="25922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ko-KR" altLang="en-US" sz="2400" b="1" smtClean="0">
                <a:latin typeface="굴림" pitchFamily="50" charset="-127"/>
                <a:ea typeface="굴림" pitchFamily="50" charset="-127"/>
              </a:rPr>
              <a:t>유비쿼터스의 특징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굴림" pitchFamily="50" charset="-127"/>
                <a:ea typeface="굴림" pitchFamily="50" charset="-127"/>
              </a:rPr>
              <a:t>인간을 중심으로 구체화되는 컴퓨팅 환경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유비쿼터스 교육환경 </a:t>
            </a:r>
            <a:r>
              <a:rPr lang="en-US" altLang="ko-KR" sz="2000" smtClean="0">
                <a:latin typeface="굴림" pitchFamily="50" charset="-127"/>
                <a:ea typeface="굴림" pitchFamily="50" charset="-127"/>
              </a:rPr>
              <a:t>: </a:t>
            </a:r>
            <a:r>
              <a:rPr lang="ko-KR" altLang="en-US" sz="2000" smtClean="0">
                <a:latin typeface="굴림" pitchFamily="50" charset="-127"/>
                <a:ea typeface="굴림" pitchFamily="50" charset="-127"/>
              </a:rPr>
              <a:t>학습 공간에 제한이 없고 학습자 중심의 교육과정과 개별화 학습을 실현할 수 있으며 기술의 지속적 발전으로 다양한 교육환경 제공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329264" y="4077072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93EF5-882B-4CD7-9C38-FFF6BA3953CB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103</Words>
  <Application>Microsoft Office PowerPoint</Application>
  <PresentationFormat>A4 용지(210x297mm)</PresentationFormat>
  <Paragraphs>22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유비쿼터스의 특징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15</cp:revision>
  <dcterms:created xsi:type="dcterms:W3CDTF">2015-01-20T06:00:04Z</dcterms:created>
  <dcterms:modified xsi:type="dcterms:W3CDTF">2016-09-23T05:46:07Z</dcterms:modified>
</cp:coreProperties>
</file>