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1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상거래 성장률 비교 현황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:%)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온라인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20.8</c:v>
                </c:pt>
                <c:pt idx="1">
                  <c:v>33.5</c:v>
                </c:pt>
                <c:pt idx="2">
                  <c:v>27.4</c:v>
                </c:pt>
                <c:pt idx="3">
                  <c:v>35.300000000000011</c:v>
                </c:pt>
                <c:pt idx="4">
                  <c:v>46.2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317440"/>
        <c:axId val="5431897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오프라인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14.9</c:v>
                </c:pt>
                <c:pt idx="1">
                  <c:v>26.4</c:v>
                </c:pt>
                <c:pt idx="2">
                  <c:v>15.8</c:v>
                </c:pt>
                <c:pt idx="3">
                  <c:v>15.4</c:v>
                </c:pt>
                <c:pt idx="4">
                  <c:v>19.7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97952"/>
        <c:axId val="55750656"/>
      </c:lineChart>
      <c:catAx>
        <c:axId val="5431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54318976"/>
        <c:crosses val="autoZero"/>
        <c:auto val="1"/>
        <c:lblAlgn val="ctr"/>
        <c:lblOffset val="100"/>
        <c:noMultiLvlLbl val="0"/>
      </c:catAx>
      <c:valAx>
        <c:axId val="54318976"/>
        <c:scaling>
          <c:orientation val="minMax"/>
          <c:max val="60"/>
        </c:scaling>
        <c:delete val="0"/>
        <c:axPos val="l"/>
        <c:numFmt formatCode="General" sourceLinked="1"/>
        <c:majorTickMark val="out"/>
        <c:minorTickMark val="none"/>
        <c:tickLblPos val="nextTo"/>
        <c:crossAx val="54317440"/>
        <c:crosses val="autoZero"/>
        <c:crossBetween val="between"/>
        <c:majorUnit val="10"/>
      </c:valAx>
      <c:valAx>
        <c:axId val="55750656"/>
        <c:scaling>
          <c:orientation val="minMax"/>
          <c:max val="40"/>
        </c:scaling>
        <c:delete val="0"/>
        <c:axPos val="r"/>
        <c:numFmt formatCode="General" sourceLinked="1"/>
        <c:majorTickMark val="out"/>
        <c:minorTickMark val="none"/>
        <c:tickLblPos val="nextTo"/>
        <c:crossAx val="57597952"/>
        <c:crosses val="max"/>
        <c:crossBetween val="between"/>
        <c:majorUnit val="10"/>
      </c:valAx>
      <c:catAx>
        <c:axId val="57597952"/>
        <c:scaling>
          <c:orientation val="minMax"/>
        </c:scaling>
        <c:delete val="1"/>
        <c:axPos val="b"/>
        <c:majorTickMark val="out"/>
        <c:minorTickMark val="none"/>
        <c:tickLblPos val="none"/>
        <c:crossAx val="557506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70A37-91A4-44FE-BEB9-F61419B39BB3}" type="doc">
      <dgm:prSet loTypeId="urn:microsoft.com/office/officeart/2005/8/layout/arrow6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1A3816B-B69B-4AD3-B8E0-3A0047CE31F6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서비스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02B4AB2-3AA7-4756-91BD-5B2A829DE189}" type="parTrans" cxnId="{3C9C465B-B084-43B2-9D77-2CC5CB95943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86B732A-F4CD-4027-A6AF-0B7EC4818475}" type="sibTrans" cxnId="{3C9C465B-B084-43B2-9D77-2CC5CB95943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20EF32C-6475-41B0-802C-F2ABAE5AB0C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소비 활동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4D6E78EE-8B1C-4725-80D3-288B211D5AF5}" type="parTrans" cxnId="{8E736A01-87D9-4C59-AB1A-528FCC10E96C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F44106D-37E6-46B7-BA0F-3EB63C94568A}" type="sibTrans" cxnId="{8E736A01-87D9-4C59-AB1A-528FCC10E96C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FB3FCEA-308E-4CDB-80FB-805F612670A6}" type="pres">
      <dgm:prSet presAssocID="{09970A37-91A4-44FE-BEB9-F61419B39BB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121BEA-3E99-469B-8654-1CE15479C472}" type="pres">
      <dgm:prSet presAssocID="{09970A37-91A4-44FE-BEB9-F61419B39BB3}" presName="ribbon" presStyleLbl="node1" presStyleIdx="0" presStyleCnt="1"/>
      <dgm:spPr/>
    </dgm:pt>
    <dgm:pt modelId="{748BE3AB-31EF-44AF-9E93-D127FA7C06D8}" type="pres">
      <dgm:prSet presAssocID="{09970A37-91A4-44FE-BEB9-F61419B39BB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C3BB31-0108-4BC1-8353-EFDC0F1BDCE5}" type="pres">
      <dgm:prSet presAssocID="{09970A37-91A4-44FE-BEB9-F61419B39BB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A8C6D44-A38B-43B5-8617-9C8D6553D020}" type="presOf" srcId="{21A3816B-B69B-4AD3-B8E0-3A0047CE31F6}" destId="{748BE3AB-31EF-44AF-9E93-D127FA7C06D8}" srcOrd="0" destOrd="0" presId="urn:microsoft.com/office/officeart/2005/8/layout/arrow6"/>
    <dgm:cxn modelId="{3C9C465B-B084-43B2-9D77-2CC5CB959434}" srcId="{09970A37-91A4-44FE-BEB9-F61419B39BB3}" destId="{21A3816B-B69B-4AD3-B8E0-3A0047CE31F6}" srcOrd="0" destOrd="0" parTransId="{C02B4AB2-3AA7-4756-91BD-5B2A829DE189}" sibTransId="{B86B732A-F4CD-4027-A6AF-0B7EC4818475}"/>
    <dgm:cxn modelId="{12C50D69-932C-4C47-8E3C-5D106B763CD0}" type="presOf" srcId="{220EF32C-6475-41B0-802C-F2ABAE5AB0C1}" destId="{FCC3BB31-0108-4BC1-8353-EFDC0F1BDCE5}" srcOrd="0" destOrd="0" presId="urn:microsoft.com/office/officeart/2005/8/layout/arrow6"/>
    <dgm:cxn modelId="{559C11BC-DD8F-4C5E-B3D6-26F00DDC0E32}" type="presOf" srcId="{09970A37-91A4-44FE-BEB9-F61419B39BB3}" destId="{AFB3FCEA-308E-4CDB-80FB-805F612670A6}" srcOrd="0" destOrd="0" presId="urn:microsoft.com/office/officeart/2005/8/layout/arrow6"/>
    <dgm:cxn modelId="{8E736A01-87D9-4C59-AB1A-528FCC10E96C}" srcId="{09970A37-91A4-44FE-BEB9-F61419B39BB3}" destId="{220EF32C-6475-41B0-802C-F2ABAE5AB0C1}" srcOrd="1" destOrd="0" parTransId="{4D6E78EE-8B1C-4725-80D3-288B211D5AF5}" sibTransId="{EF44106D-37E6-46B7-BA0F-3EB63C94568A}"/>
    <dgm:cxn modelId="{1EB7E704-1864-411E-A2FF-CF016BE34830}" type="presParOf" srcId="{AFB3FCEA-308E-4CDB-80FB-805F612670A6}" destId="{84121BEA-3E99-469B-8654-1CE15479C472}" srcOrd="0" destOrd="0" presId="urn:microsoft.com/office/officeart/2005/8/layout/arrow6"/>
    <dgm:cxn modelId="{297C556F-1D5B-410F-B4B8-EC52E0043864}" type="presParOf" srcId="{AFB3FCEA-308E-4CDB-80FB-805F612670A6}" destId="{748BE3AB-31EF-44AF-9E93-D127FA7C06D8}" srcOrd="1" destOrd="0" presId="urn:microsoft.com/office/officeart/2005/8/layout/arrow6"/>
    <dgm:cxn modelId="{450F5844-DBCB-488B-8EFC-E6F1CA00026F}" type="presParOf" srcId="{AFB3FCEA-308E-4CDB-80FB-805F612670A6}" destId="{FCC3BB31-0108-4BC1-8353-EFDC0F1BDCE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0FEF1-426B-4D13-AF11-1CB0DD72A500}" type="doc">
      <dgm:prSet loTypeId="urn:microsoft.com/office/officeart/2005/8/layout/arrow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6795238D-AC63-4499-8154-2B607694D458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수요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0D13F09-CD01-4B98-863B-0BDE891994E4}" type="parTrans" cxnId="{3BCC2A4B-96CD-4C69-92FA-98BF1E5D1B9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A7ED6E1-22B5-4C4A-9A28-F745A4048B12}" type="sibTrans" cxnId="{3BCC2A4B-96CD-4C69-92FA-98BF1E5D1B9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70F2616-D654-4FE9-B573-91BE52A79C67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공급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BB43CD2-3E16-4B92-8BA7-24B7291ECF51}" type="parTrans" cxnId="{1273F87F-7ECB-4295-A38B-6C967C030B3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3D4762A-9E29-4209-BC58-7F1F0758F37A}" type="sibTrans" cxnId="{1273F87F-7ECB-4295-A38B-6C967C030B3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44C4837-CFBF-4FE2-96CC-96CBDA71D834}" type="pres">
      <dgm:prSet presAssocID="{8AF0FEF1-426B-4D13-AF11-1CB0DD72A5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E010C1-DAC3-45EB-80B1-9C7555C2D54A}" type="pres">
      <dgm:prSet presAssocID="{6795238D-AC63-4499-8154-2B607694D45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DB41A1-25FC-4E2D-B98C-A8D174476E9E}" type="pres">
      <dgm:prSet presAssocID="{670F2616-D654-4FE9-B573-91BE52A79C6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1D987BA-E191-4A7A-B2C8-7BB961BDF0B4}" type="presOf" srcId="{8AF0FEF1-426B-4D13-AF11-1CB0DD72A500}" destId="{144C4837-CFBF-4FE2-96CC-96CBDA71D834}" srcOrd="0" destOrd="0" presId="urn:microsoft.com/office/officeart/2005/8/layout/arrow5"/>
    <dgm:cxn modelId="{1273F87F-7ECB-4295-A38B-6C967C030B31}" srcId="{8AF0FEF1-426B-4D13-AF11-1CB0DD72A500}" destId="{670F2616-D654-4FE9-B573-91BE52A79C67}" srcOrd="1" destOrd="0" parTransId="{FBB43CD2-3E16-4B92-8BA7-24B7291ECF51}" sibTransId="{E3D4762A-9E29-4209-BC58-7F1F0758F37A}"/>
    <dgm:cxn modelId="{3BCC2A4B-96CD-4C69-92FA-98BF1E5D1B91}" srcId="{8AF0FEF1-426B-4D13-AF11-1CB0DD72A500}" destId="{6795238D-AC63-4499-8154-2B607694D458}" srcOrd="0" destOrd="0" parTransId="{F0D13F09-CD01-4B98-863B-0BDE891994E4}" sibTransId="{CA7ED6E1-22B5-4C4A-9A28-F745A4048B12}"/>
    <dgm:cxn modelId="{919A206E-AB07-4330-B744-665FD2413912}" type="presOf" srcId="{6795238D-AC63-4499-8154-2B607694D458}" destId="{45E010C1-DAC3-45EB-80B1-9C7555C2D54A}" srcOrd="0" destOrd="0" presId="urn:microsoft.com/office/officeart/2005/8/layout/arrow5"/>
    <dgm:cxn modelId="{4A3FEEF6-E387-4844-B422-19D55376F36F}" type="presOf" srcId="{670F2616-D654-4FE9-B573-91BE52A79C67}" destId="{E6DB41A1-25FC-4E2D-B98C-A8D174476E9E}" srcOrd="0" destOrd="0" presId="urn:microsoft.com/office/officeart/2005/8/layout/arrow5"/>
    <dgm:cxn modelId="{B640D483-C415-4B53-AA0D-AF83E6915FB1}" type="presParOf" srcId="{144C4837-CFBF-4FE2-96CC-96CBDA71D834}" destId="{45E010C1-DAC3-45EB-80B1-9C7555C2D54A}" srcOrd="0" destOrd="0" presId="urn:microsoft.com/office/officeart/2005/8/layout/arrow5"/>
    <dgm:cxn modelId="{3A33425B-A1C6-4E3F-BCBF-B1B2FB9684E3}" type="presParOf" srcId="{144C4837-CFBF-4FE2-96CC-96CBDA71D834}" destId="{E6DB41A1-25FC-4E2D-B98C-A8D174476E9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1BEA-3E99-469B-8654-1CE15479C472}">
      <dsp:nvSpPr>
        <dsp:cNvPr id="0" name=""/>
        <dsp:cNvSpPr/>
      </dsp:nvSpPr>
      <dsp:spPr>
        <a:xfrm>
          <a:off x="66823" y="0"/>
          <a:ext cx="2880320" cy="1152128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BE3AB-31EF-44AF-9E93-D127FA7C06D8}">
      <dsp:nvSpPr>
        <dsp:cNvPr id="0" name=""/>
        <dsp:cNvSpPr/>
      </dsp:nvSpPr>
      <dsp:spPr>
        <a:xfrm>
          <a:off x="412462" y="201622"/>
          <a:ext cx="950505" cy="5645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서비스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412462" y="201622"/>
        <a:ext cx="950505" cy="564542"/>
      </dsp:txXfrm>
    </dsp:sp>
    <dsp:sp modelId="{FCC3BB31-0108-4BC1-8353-EFDC0F1BDCE5}">
      <dsp:nvSpPr>
        <dsp:cNvPr id="0" name=""/>
        <dsp:cNvSpPr/>
      </dsp:nvSpPr>
      <dsp:spPr>
        <a:xfrm>
          <a:off x="1506984" y="385962"/>
          <a:ext cx="1123324" cy="5645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소비 활동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506984" y="385962"/>
        <a:ext cx="1123324" cy="564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010C1-DAC3-45EB-80B1-9C7555C2D54A}">
      <dsp:nvSpPr>
        <dsp:cNvPr id="0" name=""/>
        <dsp:cNvSpPr/>
      </dsp:nvSpPr>
      <dsp:spPr>
        <a:xfrm rot="16200000">
          <a:off x="559" y="671"/>
          <a:ext cx="1047862" cy="10478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수요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5400000">
        <a:off x="560" y="262636"/>
        <a:ext cx="864486" cy="523931"/>
      </dsp:txXfrm>
    </dsp:sp>
    <dsp:sp modelId="{E6DB41A1-25FC-4E2D-B98C-A8D174476E9E}">
      <dsp:nvSpPr>
        <dsp:cNvPr id="0" name=""/>
        <dsp:cNvSpPr/>
      </dsp:nvSpPr>
      <dsp:spPr>
        <a:xfrm rot="5400000">
          <a:off x="1749521" y="671"/>
          <a:ext cx="1047862" cy="10478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공급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1932898" y="262636"/>
        <a:ext cx="864486" cy="523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0.4065</cdr:x>
      <cdr:y>0.17991</cdr:y>
    </cdr:from>
    <cdr:to>
      <cdr:x>0.78862</cdr:x>
      <cdr:y>0.37618</cdr:y>
    </cdr:to>
    <cdr:sp macro="" textlink="">
      <cdr:nvSpPr>
        <cdr:cNvPr id="3" name="육각형 2"/>
        <cdr:cNvSpPr/>
      </cdr:nvSpPr>
      <cdr:spPr>
        <a:xfrm xmlns:a="http://schemas.openxmlformats.org/drawingml/2006/main">
          <a:off x="3600400" y="792088"/>
          <a:ext cx="3384376" cy="864096"/>
        </a:xfrm>
        <a:prstGeom xmlns:a="http://schemas.openxmlformats.org/drawingml/2006/main" prst="hexagon">
          <a:avLst>
            <a:gd name="adj" fmla="val 49394"/>
            <a:gd name="vf" fmla="val 115470"/>
          </a:avLst>
        </a:prstGeom>
        <a:solidFill xmlns:a="http://schemas.openxmlformats.org/drawingml/2006/main">
          <a:srgbClr val="0070C0">
            <a:alpha val="5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t"/>
        <a:lstStyle xmlns:a="http://schemas.openxmlformats.org/drawingml/2006/main"/>
        <a:p xmlns:a="http://schemas.openxmlformats.org/drawingml/2006/main">
          <a:pPr algn="ctr"/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온라인 상거래 </a:t>
          </a:r>
          <a:r>
            <a:rPr lang="en-US" altLang="ko-KR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/>
          </a:r>
          <a:br>
            <a:rPr lang="en-US" altLang="ko-KR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</a:br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성장률 현황</a:t>
          </a:r>
          <a:endParaRPr lang="en-US" altLang="ko-KR" sz="1800" smtClean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7ED3-FD17-4531-BFF4-C79B9189937A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947CF-74C2-4CE7-9885-8714A7128B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39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F6E7-0D52-478D-A4EB-682FF4B09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5525-8555-43EF-A038-0DBB0B7E3B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E966-BC4C-4F73-B505-98B2BC567A8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B125-7CBC-445A-A0AC-5B9287ED99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배지 6"/>
          <p:cNvSpPr/>
          <p:nvPr userDrawn="1"/>
        </p:nvSpPr>
        <p:spPr>
          <a:xfrm>
            <a:off x="0" y="0"/>
            <a:ext cx="9906000" cy="1268760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488504" y="0"/>
            <a:ext cx="8928992" cy="1268760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>
              <a:solidFill>
                <a:srgbClr val="0070C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8360" y="6307648"/>
            <a:ext cx="1440160" cy="4605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1059-714C-4BAD-A60E-A22414B43D4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0681-791A-4813-8D8B-3DBB5317663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8A90-999D-4380-9D94-6F6F00A2943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7397-6FAF-425E-ABDD-0B335B2FFDE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B688-6A86-4633-8E53-23A448AA8C5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646A-98D4-4CD8-98B5-50A5FE6CF76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A90D-20C8-47DE-98AF-234B3E34A31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660E-B032-4CA0-A7EC-92392A1B59C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F5F7-69D5-4E0D-B305-0E1058FC3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288704" y="1484784"/>
            <a:ext cx="5734900" cy="1296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Electronic Commerce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5" name="그림 4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480" y="188640"/>
            <a:ext cx="1947097" cy="720080"/>
          </a:xfrm>
          <a:prstGeom prst="rect">
            <a:avLst/>
          </a:prstGeom>
        </p:spPr>
      </p:pic>
      <p:sp>
        <p:nvSpPr>
          <p:cNvPr id="8" name="갈매기형 수장 45"/>
          <p:cNvSpPr/>
          <p:nvPr/>
        </p:nvSpPr>
        <p:spPr>
          <a:xfrm>
            <a:off x="4520952" y="4225239"/>
            <a:ext cx="2810495" cy="2090782"/>
          </a:xfrm>
          <a:custGeom>
            <a:avLst/>
            <a:gdLst>
              <a:gd name="connsiteX0" fmla="*/ 0 w 2520280"/>
              <a:gd name="connsiteY0" fmla="*/ 0 h 1936264"/>
              <a:gd name="connsiteX1" fmla="*/ 1552148 w 2520280"/>
              <a:gd name="connsiteY1" fmla="*/ 0 h 1936264"/>
              <a:gd name="connsiteX2" fmla="*/ 2520280 w 2520280"/>
              <a:gd name="connsiteY2" fmla="*/ 968132 h 1936264"/>
              <a:gd name="connsiteX3" fmla="*/ 1552148 w 2520280"/>
              <a:gd name="connsiteY3" fmla="*/ 1936264 h 1936264"/>
              <a:gd name="connsiteX4" fmla="*/ 0 w 2520280"/>
              <a:gd name="connsiteY4" fmla="*/ 1936264 h 1936264"/>
              <a:gd name="connsiteX5" fmla="*/ 968132 w 2520280"/>
              <a:gd name="connsiteY5" fmla="*/ 968132 h 1936264"/>
              <a:gd name="connsiteX6" fmla="*/ 0 w 2520280"/>
              <a:gd name="connsiteY6" fmla="*/ 0 h 1936264"/>
              <a:gd name="connsiteX0" fmla="*/ 0 w 2520280"/>
              <a:gd name="connsiteY0" fmla="*/ 31172 h 1936264"/>
              <a:gd name="connsiteX1" fmla="*/ 1552148 w 2520280"/>
              <a:gd name="connsiteY1" fmla="*/ 0 h 1936264"/>
              <a:gd name="connsiteX2" fmla="*/ 2520280 w 2520280"/>
              <a:gd name="connsiteY2" fmla="*/ 968132 h 1936264"/>
              <a:gd name="connsiteX3" fmla="*/ 1552148 w 2520280"/>
              <a:gd name="connsiteY3" fmla="*/ 1936264 h 1936264"/>
              <a:gd name="connsiteX4" fmla="*/ 0 w 2520280"/>
              <a:gd name="connsiteY4" fmla="*/ 1936264 h 1936264"/>
              <a:gd name="connsiteX5" fmla="*/ 968132 w 2520280"/>
              <a:gd name="connsiteY5" fmla="*/ 968132 h 1936264"/>
              <a:gd name="connsiteX6" fmla="*/ 0 w 2520280"/>
              <a:gd name="connsiteY6" fmla="*/ 31172 h 1936264"/>
              <a:gd name="connsiteX0" fmla="*/ 0 w 2520280"/>
              <a:gd name="connsiteY0" fmla="*/ 0 h 1905092"/>
              <a:gd name="connsiteX1" fmla="*/ 2206775 w 2520280"/>
              <a:gd name="connsiteY1" fmla="*/ 1 h 1905092"/>
              <a:gd name="connsiteX2" fmla="*/ 2520280 w 2520280"/>
              <a:gd name="connsiteY2" fmla="*/ 936960 h 1905092"/>
              <a:gd name="connsiteX3" fmla="*/ 1552148 w 2520280"/>
              <a:gd name="connsiteY3" fmla="*/ 1905092 h 1905092"/>
              <a:gd name="connsiteX4" fmla="*/ 0 w 2520280"/>
              <a:gd name="connsiteY4" fmla="*/ 1905092 h 1905092"/>
              <a:gd name="connsiteX5" fmla="*/ 968132 w 2520280"/>
              <a:gd name="connsiteY5" fmla="*/ 936960 h 1905092"/>
              <a:gd name="connsiteX6" fmla="*/ 0 w 2520280"/>
              <a:gd name="connsiteY6" fmla="*/ 0 h 1905092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227905 w 2780053"/>
              <a:gd name="connsiteY5" fmla="*/ 936960 h 1957046"/>
              <a:gd name="connsiteX6" fmla="*/ 259773 w 2780053"/>
              <a:gd name="connsiteY6" fmla="*/ 0 h 1957046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144778 w 2780053"/>
              <a:gd name="connsiteY5" fmla="*/ 427806 h 1957046"/>
              <a:gd name="connsiteX6" fmla="*/ 259773 w 2780053"/>
              <a:gd name="connsiteY6" fmla="*/ 0 h 1957046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113605 w 2780053"/>
              <a:gd name="connsiteY5" fmla="*/ 313506 h 1957046"/>
              <a:gd name="connsiteX6" fmla="*/ 259773 w 2780053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22753 w 2466548"/>
              <a:gd name="connsiteY2" fmla="*/ 1518851 h 1957046"/>
              <a:gd name="connsiteX3" fmla="*/ 1811921 w 2466548"/>
              <a:gd name="connsiteY3" fmla="*/ 1905092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22753 w 2466548"/>
              <a:gd name="connsiteY2" fmla="*/ 1518851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211025 w 2466548"/>
              <a:gd name="connsiteY2" fmla="*/ 1539633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33143 w 2466548"/>
              <a:gd name="connsiteY2" fmla="*/ 1570806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0 w 2491550"/>
              <a:gd name="connsiteY0" fmla="*/ 0 h 1957046"/>
              <a:gd name="connsiteX1" fmla="*/ 2491550 w 2491550"/>
              <a:gd name="connsiteY1" fmla="*/ 1 h 1957046"/>
              <a:gd name="connsiteX2" fmla="*/ 1558145 w 2491550"/>
              <a:gd name="connsiteY2" fmla="*/ 1570806 h 1957046"/>
              <a:gd name="connsiteX3" fmla="*/ 2169432 w 2491550"/>
              <a:gd name="connsiteY3" fmla="*/ 1946656 h 1957046"/>
              <a:gd name="connsiteX4" fmla="*/ 25002 w 2491550"/>
              <a:gd name="connsiteY4" fmla="*/ 1957046 h 1957046"/>
              <a:gd name="connsiteX5" fmla="*/ 1138607 w 2491550"/>
              <a:gd name="connsiteY5" fmla="*/ 313506 h 1957046"/>
              <a:gd name="connsiteX6" fmla="*/ 0 w 2491550"/>
              <a:gd name="connsiteY6" fmla="*/ 0 h 1957046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423381 w 2776324"/>
              <a:gd name="connsiteY5" fmla="*/ 333154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394903 w 2776324"/>
              <a:gd name="connsiteY5" fmla="*/ 411745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271501 w 2776324"/>
              <a:gd name="connsiteY5" fmla="*/ 372450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205054 w 2776324"/>
              <a:gd name="connsiteY5" fmla="*/ 362626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511853 w 2776324"/>
              <a:gd name="connsiteY1" fmla="*/ 12951 h 1976694"/>
              <a:gd name="connsiteX2" fmla="*/ 2776324 w 2776324"/>
              <a:gd name="connsiteY2" fmla="*/ 19649 h 1976694"/>
              <a:gd name="connsiteX3" fmla="*/ 1842919 w 2776324"/>
              <a:gd name="connsiteY3" fmla="*/ 1590454 h 1976694"/>
              <a:gd name="connsiteX4" fmla="*/ 2454206 w 2776324"/>
              <a:gd name="connsiteY4" fmla="*/ 1966304 h 1976694"/>
              <a:gd name="connsiteX5" fmla="*/ 309776 w 2776324"/>
              <a:gd name="connsiteY5" fmla="*/ 1976694 h 1976694"/>
              <a:gd name="connsiteX6" fmla="*/ 1205054 w 2776324"/>
              <a:gd name="connsiteY6" fmla="*/ 362626 h 1976694"/>
              <a:gd name="connsiteX7" fmla="*/ 0 w 2776324"/>
              <a:gd name="connsiteY7" fmla="*/ 0 h 1976694"/>
              <a:gd name="connsiteX0" fmla="*/ 0 w 2567490"/>
              <a:gd name="connsiteY0" fmla="*/ 0 h 1976694"/>
              <a:gd name="connsiteX1" fmla="*/ 2511853 w 2567490"/>
              <a:gd name="connsiteY1" fmla="*/ 12951 h 1976694"/>
              <a:gd name="connsiteX2" fmla="*/ 2567490 w 2567490"/>
              <a:gd name="connsiteY2" fmla="*/ 49121 h 1976694"/>
              <a:gd name="connsiteX3" fmla="*/ 1842919 w 2567490"/>
              <a:gd name="connsiteY3" fmla="*/ 1590454 h 1976694"/>
              <a:gd name="connsiteX4" fmla="*/ 2454206 w 2567490"/>
              <a:gd name="connsiteY4" fmla="*/ 1966304 h 1976694"/>
              <a:gd name="connsiteX5" fmla="*/ 309776 w 2567490"/>
              <a:gd name="connsiteY5" fmla="*/ 1976694 h 1976694"/>
              <a:gd name="connsiteX6" fmla="*/ 1205054 w 2567490"/>
              <a:gd name="connsiteY6" fmla="*/ 362626 h 1976694"/>
              <a:gd name="connsiteX7" fmla="*/ 0 w 2567490"/>
              <a:gd name="connsiteY7" fmla="*/ 0 h 197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7490" h="1976694">
                <a:moveTo>
                  <a:pt x="0" y="0"/>
                </a:moveTo>
                <a:lnTo>
                  <a:pt x="2511853" y="12951"/>
                </a:lnTo>
                <a:lnTo>
                  <a:pt x="2567490" y="49121"/>
                </a:lnTo>
                <a:lnTo>
                  <a:pt x="1842919" y="1590454"/>
                </a:lnTo>
                <a:lnTo>
                  <a:pt x="2454206" y="1966304"/>
                </a:lnTo>
                <a:lnTo>
                  <a:pt x="309776" y="1976694"/>
                </a:lnTo>
                <a:lnTo>
                  <a:pt x="1205054" y="36262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갈매기형 수장 45"/>
          <p:cNvSpPr/>
          <p:nvPr/>
        </p:nvSpPr>
        <p:spPr>
          <a:xfrm flipH="1">
            <a:off x="2576736" y="3873830"/>
            <a:ext cx="2362388" cy="1389458"/>
          </a:xfrm>
          <a:custGeom>
            <a:avLst/>
            <a:gdLst>
              <a:gd name="connsiteX0" fmla="*/ 0 w 2520280"/>
              <a:gd name="connsiteY0" fmla="*/ 0 h 1936264"/>
              <a:gd name="connsiteX1" fmla="*/ 1552148 w 2520280"/>
              <a:gd name="connsiteY1" fmla="*/ 0 h 1936264"/>
              <a:gd name="connsiteX2" fmla="*/ 2520280 w 2520280"/>
              <a:gd name="connsiteY2" fmla="*/ 968132 h 1936264"/>
              <a:gd name="connsiteX3" fmla="*/ 1552148 w 2520280"/>
              <a:gd name="connsiteY3" fmla="*/ 1936264 h 1936264"/>
              <a:gd name="connsiteX4" fmla="*/ 0 w 2520280"/>
              <a:gd name="connsiteY4" fmla="*/ 1936264 h 1936264"/>
              <a:gd name="connsiteX5" fmla="*/ 968132 w 2520280"/>
              <a:gd name="connsiteY5" fmla="*/ 968132 h 1936264"/>
              <a:gd name="connsiteX6" fmla="*/ 0 w 2520280"/>
              <a:gd name="connsiteY6" fmla="*/ 0 h 1936264"/>
              <a:gd name="connsiteX0" fmla="*/ 0 w 2520280"/>
              <a:gd name="connsiteY0" fmla="*/ 31172 h 1936264"/>
              <a:gd name="connsiteX1" fmla="*/ 1552148 w 2520280"/>
              <a:gd name="connsiteY1" fmla="*/ 0 h 1936264"/>
              <a:gd name="connsiteX2" fmla="*/ 2520280 w 2520280"/>
              <a:gd name="connsiteY2" fmla="*/ 968132 h 1936264"/>
              <a:gd name="connsiteX3" fmla="*/ 1552148 w 2520280"/>
              <a:gd name="connsiteY3" fmla="*/ 1936264 h 1936264"/>
              <a:gd name="connsiteX4" fmla="*/ 0 w 2520280"/>
              <a:gd name="connsiteY4" fmla="*/ 1936264 h 1936264"/>
              <a:gd name="connsiteX5" fmla="*/ 968132 w 2520280"/>
              <a:gd name="connsiteY5" fmla="*/ 968132 h 1936264"/>
              <a:gd name="connsiteX6" fmla="*/ 0 w 2520280"/>
              <a:gd name="connsiteY6" fmla="*/ 31172 h 1936264"/>
              <a:gd name="connsiteX0" fmla="*/ 0 w 2520280"/>
              <a:gd name="connsiteY0" fmla="*/ 0 h 1905092"/>
              <a:gd name="connsiteX1" fmla="*/ 2206775 w 2520280"/>
              <a:gd name="connsiteY1" fmla="*/ 1 h 1905092"/>
              <a:gd name="connsiteX2" fmla="*/ 2520280 w 2520280"/>
              <a:gd name="connsiteY2" fmla="*/ 936960 h 1905092"/>
              <a:gd name="connsiteX3" fmla="*/ 1552148 w 2520280"/>
              <a:gd name="connsiteY3" fmla="*/ 1905092 h 1905092"/>
              <a:gd name="connsiteX4" fmla="*/ 0 w 2520280"/>
              <a:gd name="connsiteY4" fmla="*/ 1905092 h 1905092"/>
              <a:gd name="connsiteX5" fmla="*/ 968132 w 2520280"/>
              <a:gd name="connsiteY5" fmla="*/ 936960 h 1905092"/>
              <a:gd name="connsiteX6" fmla="*/ 0 w 2520280"/>
              <a:gd name="connsiteY6" fmla="*/ 0 h 1905092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227905 w 2780053"/>
              <a:gd name="connsiteY5" fmla="*/ 936960 h 1957046"/>
              <a:gd name="connsiteX6" fmla="*/ 259773 w 2780053"/>
              <a:gd name="connsiteY6" fmla="*/ 0 h 1957046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144778 w 2780053"/>
              <a:gd name="connsiteY5" fmla="*/ 427806 h 1957046"/>
              <a:gd name="connsiteX6" fmla="*/ 259773 w 2780053"/>
              <a:gd name="connsiteY6" fmla="*/ 0 h 1957046"/>
              <a:gd name="connsiteX0" fmla="*/ 259773 w 2780053"/>
              <a:gd name="connsiteY0" fmla="*/ 0 h 1957046"/>
              <a:gd name="connsiteX1" fmla="*/ 2466548 w 2780053"/>
              <a:gd name="connsiteY1" fmla="*/ 1 h 1957046"/>
              <a:gd name="connsiteX2" fmla="*/ 2780053 w 2780053"/>
              <a:gd name="connsiteY2" fmla="*/ 936960 h 1957046"/>
              <a:gd name="connsiteX3" fmla="*/ 1811921 w 2780053"/>
              <a:gd name="connsiteY3" fmla="*/ 1905092 h 1957046"/>
              <a:gd name="connsiteX4" fmla="*/ 0 w 2780053"/>
              <a:gd name="connsiteY4" fmla="*/ 1957046 h 1957046"/>
              <a:gd name="connsiteX5" fmla="*/ 1113605 w 2780053"/>
              <a:gd name="connsiteY5" fmla="*/ 313506 h 1957046"/>
              <a:gd name="connsiteX6" fmla="*/ 259773 w 2780053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22753 w 2466548"/>
              <a:gd name="connsiteY2" fmla="*/ 1518851 h 1957046"/>
              <a:gd name="connsiteX3" fmla="*/ 1811921 w 2466548"/>
              <a:gd name="connsiteY3" fmla="*/ 1905092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22753 w 2466548"/>
              <a:gd name="connsiteY2" fmla="*/ 1518851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211025 w 2466548"/>
              <a:gd name="connsiteY2" fmla="*/ 1539633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259773 w 2466548"/>
              <a:gd name="connsiteY0" fmla="*/ 0 h 1957046"/>
              <a:gd name="connsiteX1" fmla="*/ 2466548 w 2466548"/>
              <a:gd name="connsiteY1" fmla="*/ 1 h 1957046"/>
              <a:gd name="connsiteX2" fmla="*/ 1533143 w 2466548"/>
              <a:gd name="connsiteY2" fmla="*/ 1570806 h 1957046"/>
              <a:gd name="connsiteX3" fmla="*/ 2144430 w 2466548"/>
              <a:gd name="connsiteY3" fmla="*/ 1946656 h 1957046"/>
              <a:gd name="connsiteX4" fmla="*/ 0 w 2466548"/>
              <a:gd name="connsiteY4" fmla="*/ 1957046 h 1957046"/>
              <a:gd name="connsiteX5" fmla="*/ 1113605 w 2466548"/>
              <a:gd name="connsiteY5" fmla="*/ 313506 h 1957046"/>
              <a:gd name="connsiteX6" fmla="*/ 259773 w 2466548"/>
              <a:gd name="connsiteY6" fmla="*/ 0 h 1957046"/>
              <a:gd name="connsiteX0" fmla="*/ 0 w 2491550"/>
              <a:gd name="connsiteY0" fmla="*/ 0 h 1957046"/>
              <a:gd name="connsiteX1" fmla="*/ 2491550 w 2491550"/>
              <a:gd name="connsiteY1" fmla="*/ 1 h 1957046"/>
              <a:gd name="connsiteX2" fmla="*/ 1558145 w 2491550"/>
              <a:gd name="connsiteY2" fmla="*/ 1570806 h 1957046"/>
              <a:gd name="connsiteX3" fmla="*/ 2169432 w 2491550"/>
              <a:gd name="connsiteY3" fmla="*/ 1946656 h 1957046"/>
              <a:gd name="connsiteX4" fmla="*/ 25002 w 2491550"/>
              <a:gd name="connsiteY4" fmla="*/ 1957046 h 1957046"/>
              <a:gd name="connsiteX5" fmla="*/ 1138607 w 2491550"/>
              <a:gd name="connsiteY5" fmla="*/ 313506 h 1957046"/>
              <a:gd name="connsiteX6" fmla="*/ 0 w 2491550"/>
              <a:gd name="connsiteY6" fmla="*/ 0 h 1957046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423381 w 2776324"/>
              <a:gd name="connsiteY5" fmla="*/ 333154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394903 w 2776324"/>
              <a:gd name="connsiteY5" fmla="*/ 411745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271501 w 2776324"/>
              <a:gd name="connsiteY5" fmla="*/ 372450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776324 w 2776324"/>
              <a:gd name="connsiteY1" fmla="*/ 19649 h 1976694"/>
              <a:gd name="connsiteX2" fmla="*/ 1842919 w 2776324"/>
              <a:gd name="connsiteY2" fmla="*/ 1590454 h 1976694"/>
              <a:gd name="connsiteX3" fmla="*/ 2454206 w 2776324"/>
              <a:gd name="connsiteY3" fmla="*/ 1966304 h 1976694"/>
              <a:gd name="connsiteX4" fmla="*/ 309776 w 2776324"/>
              <a:gd name="connsiteY4" fmla="*/ 1976694 h 1976694"/>
              <a:gd name="connsiteX5" fmla="*/ 1205054 w 2776324"/>
              <a:gd name="connsiteY5" fmla="*/ 362626 h 1976694"/>
              <a:gd name="connsiteX6" fmla="*/ 0 w 2776324"/>
              <a:gd name="connsiteY6" fmla="*/ 0 h 1976694"/>
              <a:gd name="connsiteX0" fmla="*/ 0 w 2776324"/>
              <a:gd name="connsiteY0" fmla="*/ 0 h 1976694"/>
              <a:gd name="connsiteX1" fmla="*/ 2511853 w 2776324"/>
              <a:gd name="connsiteY1" fmla="*/ 12951 h 1976694"/>
              <a:gd name="connsiteX2" fmla="*/ 2776324 w 2776324"/>
              <a:gd name="connsiteY2" fmla="*/ 19649 h 1976694"/>
              <a:gd name="connsiteX3" fmla="*/ 1842919 w 2776324"/>
              <a:gd name="connsiteY3" fmla="*/ 1590454 h 1976694"/>
              <a:gd name="connsiteX4" fmla="*/ 2454206 w 2776324"/>
              <a:gd name="connsiteY4" fmla="*/ 1966304 h 1976694"/>
              <a:gd name="connsiteX5" fmla="*/ 309776 w 2776324"/>
              <a:gd name="connsiteY5" fmla="*/ 1976694 h 1976694"/>
              <a:gd name="connsiteX6" fmla="*/ 1205054 w 2776324"/>
              <a:gd name="connsiteY6" fmla="*/ 362626 h 1976694"/>
              <a:gd name="connsiteX7" fmla="*/ 0 w 2776324"/>
              <a:gd name="connsiteY7" fmla="*/ 0 h 1976694"/>
              <a:gd name="connsiteX0" fmla="*/ 0 w 2567490"/>
              <a:gd name="connsiteY0" fmla="*/ 0 h 1976694"/>
              <a:gd name="connsiteX1" fmla="*/ 2511853 w 2567490"/>
              <a:gd name="connsiteY1" fmla="*/ 12951 h 1976694"/>
              <a:gd name="connsiteX2" fmla="*/ 2567490 w 2567490"/>
              <a:gd name="connsiteY2" fmla="*/ 49121 h 1976694"/>
              <a:gd name="connsiteX3" fmla="*/ 1842919 w 2567490"/>
              <a:gd name="connsiteY3" fmla="*/ 1590454 h 1976694"/>
              <a:gd name="connsiteX4" fmla="*/ 2454206 w 2567490"/>
              <a:gd name="connsiteY4" fmla="*/ 1966304 h 1976694"/>
              <a:gd name="connsiteX5" fmla="*/ 309776 w 2567490"/>
              <a:gd name="connsiteY5" fmla="*/ 1976694 h 1976694"/>
              <a:gd name="connsiteX6" fmla="*/ 1205054 w 2567490"/>
              <a:gd name="connsiteY6" fmla="*/ 362626 h 1976694"/>
              <a:gd name="connsiteX7" fmla="*/ 0 w 2567490"/>
              <a:gd name="connsiteY7" fmla="*/ 0 h 1976694"/>
              <a:gd name="connsiteX0" fmla="*/ 0 w 2567490"/>
              <a:gd name="connsiteY0" fmla="*/ 0 h 1976694"/>
              <a:gd name="connsiteX1" fmla="*/ 2511853 w 2567490"/>
              <a:gd name="connsiteY1" fmla="*/ 12951 h 1976694"/>
              <a:gd name="connsiteX2" fmla="*/ 2567490 w 2567490"/>
              <a:gd name="connsiteY2" fmla="*/ 49121 h 1976694"/>
              <a:gd name="connsiteX3" fmla="*/ 1635712 w 2567490"/>
              <a:gd name="connsiteY3" fmla="*/ 1663978 h 1976694"/>
              <a:gd name="connsiteX4" fmla="*/ 2454206 w 2567490"/>
              <a:gd name="connsiteY4" fmla="*/ 1966304 h 1976694"/>
              <a:gd name="connsiteX5" fmla="*/ 309776 w 2567490"/>
              <a:gd name="connsiteY5" fmla="*/ 1976694 h 1976694"/>
              <a:gd name="connsiteX6" fmla="*/ 1205054 w 2567490"/>
              <a:gd name="connsiteY6" fmla="*/ 362626 h 1976694"/>
              <a:gd name="connsiteX7" fmla="*/ 0 w 2567490"/>
              <a:gd name="connsiteY7" fmla="*/ 0 h 1976694"/>
              <a:gd name="connsiteX0" fmla="*/ 0 w 2567490"/>
              <a:gd name="connsiteY0" fmla="*/ 0 h 1976694"/>
              <a:gd name="connsiteX1" fmla="*/ 2511853 w 2567490"/>
              <a:gd name="connsiteY1" fmla="*/ 12951 h 1976694"/>
              <a:gd name="connsiteX2" fmla="*/ 2567490 w 2567490"/>
              <a:gd name="connsiteY2" fmla="*/ 49121 h 1976694"/>
              <a:gd name="connsiteX3" fmla="*/ 1745410 w 2567490"/>
              <a:gd name="connsiteY3" fmla="*/ 1605160 h 1976694"/>
              <a:gd name="connsiteX4" fmla="*/ 2454206 w 2567490"/>
              <a:gd name="connsiteY4" fmla="*/ 1966304 h 1976694"/>
              <a:gd name="connsiteX5" fmla="*/ 309776 w 2567490"/>
              <a:gd name="connsiteY5" fmla="*/ 1976694 h 1976694"/>
              <a:gd name="connsiteX6" fmla="*/ 1205054 w 2567490"/>
              <a:gd name="connsiteY6" fmla="*/ 362626 h 1976694"/>
              <a:gd name="connsiteX7" fmla="*/ 0 w 2567490"/>
              <a:gd name="connsiteY7" fmla="*/ 0 h 1976694"/>
              <a:gd name="connsiteX0" fmla="*/ 0 w 2649224"/>
              <a:gd name="connsiteY0" fmla="*/ 0 h 1976694"/>
              <a:gd name="connsiteX1" fmla="*/ 2511853 w 2649224"/>
              <a:gd name="connsiteY1" fmla="*/ 12951 h 1976694"/>
              <a:gd name="connsiteX2" fmla="*/ 2567490 w 2649224"/>
              <a:gd name="connsiteY2" fmla="*/ 49121 h 1976694"/>
              <a:gd name="connsiteX3" fmla="*/ 1745410 w 2649224"/>
              <a:gd name="connsiteY3" fmla="*/ 1605160 h 1976694"/>
              <a:gd name="connsiteX4" fmla="*/ 2649224 w 2649224"/>
              <a:gd name="connsiteY4" fmla="*/ 1966304 h 1976694"/>
              <a:gd name="connsiteX5" fmla="*/ 309776 w 2649224"/>
              <a:gd name="connsiteY5" fmla="*/ 1976694 h 1976694"/>
              <a:gd name="connsiteX6" fmla="*/ 1205054 w 2649224"/>
              <a:gd name="connsiteY6" fmla="*/ 362626 h 1976694"/>
              <a:gd name="connsiteX7" fmla="*/ 0 w 2649224"/>
              <a:gd name="connsiteY7" fmla="*/ 0 h 1976694"/>
              <a:gd name="connsiteX0" fmla="*/ 0 w 2771111"/>
              <a:gd name="connsiteY0" fmla="*/ 0 h 1976694"/>
              <a:gd name="connsiteX1" fmla="*/ 2633740 w 2771111"/>
              <a:gd name="connsiteY1" fmla="*/ 12951 h 1976694"/>
              <a:gd name="connsiteX2" fmla="*/ 2689377 w 2771111"/>
              <a:gd name="connsiteY2" fmla="*/ 49121 h 1976694"/>
              <a:gd name="connsiteX3" fmla="*/ 1867297 w 2771111"/>
              <a:gd name="connsiteY3" fmla="*/ 1605160 h 1976694"/>
              <a:gd name="connsiteX4" fmla="*/ 2771111 w 2771111"/>
              <a:gd name="connsiteY4" fmla="*/ 1966304 h 1976694"/>
              <a:gd name="connsiteX5" fmla="*/ 431663 w 2771111"/>
              <a:gd name="connsiteY5" fmla="*/ 1976694 h 1976694"/>
              <a:gd name="connsiteX6" fmla="*/ 1326941 w 2771111"/>
              <a:gd name="connsiteY6" fmla="*/ 362626 h 1976694"/>
              <a:gd name="connsiteX7" fmla="*/ 0 w 2771111"/>
              <a:gd name="connsiteY7" fmla="*/ 0 h 1976694"/>
              <a:gd name="connsiteX0" fmla="*/ 0 w 2771111"/>
              <a:gd name="connsiteY0" fmla="*/ 0 h 2006104"/>
              <a:gd name="connsiteX1" fmla="*/ 2633740 w 2771111"/>
              <a:gd name="connsiteY1" fmla="*/ 12951 h 2006104"/>
              <a:gd name="connsiteX2" fmla="*/ 2689377 w 2771111"/>
              <a:gd name="connsiteY2" fmla="*/ 49121 h 2006104"/>
              <a:gd name="connsiteX3" fmla="*/ 1867297 w 2771111"/>
              <a:gd name="connsiteY3" fmla="*/ 1605160 h 2006104"/>
              <a:gd name="connsiteX4" fmla="*/ 2771111 w 2771111"/>
              <a:gd name="connsiteY4" fmla="*/ 1966304 h 2006104"/>
              <a:gd name="connsiteX5" fmla="*/ 334154 w 2771111"/>
              <a:gd name="connsiteY5" fmla="*/ 2006104 h 2006104"/>
              <a:gd name="connsiteX6" fmla="*/ 1326941 w 2771111"/>
              <a:gd name="connsiteY6" fmla="*/ 362626 h 2006104"/>
              <a:gd name="connsiteX7" fmla="*/ 0 w 2771111"/>
              <a:gd name="connsiteY7" fmla="*/ 0 h 2006104"/>
              <a:gd name="connsiteX0" fmla="*/ 0 w 2771111"/>
              <a:gd name="connsiteY0" fmla="*/ 0 h 1966304"/>
              <a:gd name="connsiteX1" fmla="*/ 2633740 w 2771111"/>
              <a:gd name="connsiteY1" fmla="*/ 12951 h 1966304"/>
              <a:gd name="connsiteX2" fmla="*/ 2689377 w 2771111"/>
              <a:gd name="connsiteY2" fmla="*/ 49121 h 1966304"/>
              <a:gd name="connsiteX3" fmla="*/ 1867297 w 2771111"/>
              <a:gd name="connsiteY3" fmla="*/ 1605160 h 1966304"/>
              <a:gd name="connsiteX4" fmla="*/ 2771111 w 2771111"/>
              <a:gd name="connsiteY4" fmla="*/ 1966304 h 1966304"/>
              <a:gd name="connsiteX5" fmla="*/ 175701 w 2771111"/>
              <a:gd name="connsiteY5" fmla="*/ 1961989 h 1966304"/>
              <a:gd name="connsiteX6" fmla="*/ 1326941 w 2771111"/>
              <a:gd name="connsiteY6" fmla="*/ 362626 h 1966304"/>
              <a:gd name="connsiteX7" fmla="*/ 0 w 2771111"/>
              <a:gd name="connsiteY7" fmla="*/ 0 h 196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1111" h="1966304">
                <a:moveTo>
                  <a:pt x="0" y="0"/>
                </a:moveTo>
                <a:lnTo>
                  <a:pt x="2633740" y="12951"/>
                </a:lnTo>
                <a:lnTo>
                  <a:pt x="2689377" y="49121"/>
                </a:lnTo>
                <a:lnTo>
                  <a:pt x="1867297" y="1605160"/>
                </a:lnTo>
                <a:lnTo>
                  <a:pt x="2771111" y="1966304"/>
                </a:lnTo>
                <a:lnTo>
                  <a:pt x="175701" y="1961989"/>
                </a:lnTo>
                <a:lnTo>
                  <a:pt x="1326941" y="36262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모서리가 접힌 도형 4"/>
          <p:cNvSpPr/>
          <p:nvPr/>
        </p:nvSpPr>
        <p:spPr>
          <a:xfrm>
            <a:off x="3224808" y="1700808"/>
            <a:ext cx="5832648" cy="79200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전자상거래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3224808" y="2780928"/>
            <a:ext cx="5832648" cy="79200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전자상거래 개요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접힌 도형 8"/>
          <p:cNvSpPr/>
          <p:nvPr/>
        </p:nvSpPr>
        <p:spPr>
          <a:xfrm>
            <a:off x="3224808" y="3933056"/>
            <a:ext cx="5832648" cy="79200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상거래 성장률 비교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모서리가 접힌 도형 10"/>
          <p:cNvSpPr/>
          <p:nvPr/>
        </p:nvSpPr>
        <p:spPr>
          <a:xfrm>
            <a:off x="3224808" y="5157192"/>
            <a:ext cx="5832648" cy="79200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경제 활동 개요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328" t="65832" r="56873" b="1184"/>
          <a:stretch>
            <a:fillRect/>
          </a:stretch>
        </p:blipFill>
        <p:spPr>
          <a:xfrm>
            <a:off x="776535" y="3717032"/>
            <a:ext cx="1901011" cy="2160240"/>
          </a:xfrm>
          <a:prstGeom prst="rect">
            <a:avLst/>
          </a:prstGeom>
        </p:spPr>
      </p:pic>
      <p:sp>
        <p:nvSpPr>
          <p:cNvPr id="14" name="순서도: 순차적 액세스 저장소 13"/>
          <p:cNvSpPr/>
          <p:nvPr/>
        </p:nvSpPr>
        <p:spPr>
          <a:xfrm rot="20760000">
            <a:off x="2810807" y="1700808"/>
            <a:ext cx="828000" cy="792000"/>
          </a:xfrm>
          <a:prstGeom prst="flowChartMagnetic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순서도: 순차적 액세스 저장소 14"/>
          <p:cNvSpPr/>
          <p:nvPr/>
        </p:nvSpPr>
        <p:spPr>
          <a:xfrm rot="20760000">
            <a:off x="2810806" y="2780927"/>
            <a:ext cx="828000" cy="792000"/>
          </a:xfrm>
          <a:prstGeom prst="flowChartMagnetic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순서도: 순차적 액세스 저장소 15"/>
          <p:cNvSpPr/>
          <p:nvPr/>
        </p:nvSpPr>
        <p:spPr>
          <a:xfrm rot="20760000">
            <a:off x="2810805" y="3933055"/>
            <a:ext cx="828000" cy="792000"/>
          </a:xfrm>
          <a:prstGeom prst="flowChartMagnetic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순서도: 순차적 액세스 저장소 16"/>
          <p:cNvSpPr/>
          <p:nvPr/>
        </p:nvSpPr>
        <p:spPr>
          <a:xfrm rot="20760000">
            <a:off x="2810804" y="5157191"/>
            <a:ext cx="828000" cy="792000"/>
          </a:xfrm>
          <a:prstGeom prst="flowChartMagneticTap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2707" y="186597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2707" y="294609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2707" y="409822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2707" y="53223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전자상거래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7739" y="1268760"/>
            <a:ext cx="9433048" cy="2520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e-Marketplace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An e-Marketplace is firms register as sellers or buyers to communicate and conduct business over the Internet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Firms representing each section in a supply-chain could join an </a:t>
            </a:r>
            <a:br>
              <a:rPr lang="en-US" altLang="ko-KR" sz="2000" smtClean="0">
                <a:latin typeface="굴림" pitchFamily="50" charset="-127"/>
                <a:ea typeface="굴림" pitchFamily="50" charset="-127"/>
              </a:rPr>
            </a:b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e-Marketplace to transfer information and purchase products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-7348" y="3789040"/>
            <a:ext cx="820891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전자상거래의 의미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인터넷상에 홈페이지로 개설된 상점을 통해 실시간으로 상품을 거래하는 행위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소비자와의 거래뿐만 아니라 공급자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금융 기관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정부 기관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운송 기관 등과 같이 거래와 관계있는 모든 기관과의 관련 행위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93360" y="4581128"/>
            <a:ext cx="1591377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전자상거래 개요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갈매기형 수장 5"/>
          <p:cNvSpPr/>
          <p:nvPr/>
        </p:nvSpPr>
        <p:spPr>
          <a:xfrm flipH="1">
            <a:off x="2061560" y="1844824"/>
            <a:ext cx="2016224" cy="72008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사다리꼴 6"/>
          <p:cNvSpPr/>
          <p:nvPr/>
        </p:nvSpPr>
        <p:spPr>
          <a:xfrm>
            <a:off x="2432720" y="1844824"/>
            <a:ext cx="1368152" cy="720080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 flipH="1">
            <a:off x="4077784" y="1844824"/>
            <a:ext cx="5267704" cy="72008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사다리꼴 8"/>
          <p:cNvSpPr/>
          <p:nvPr/>
        </p:nvSpPr>
        <p:spPr>
          <a:xfrm>
            <a:off x="4448944" y="1844824"/>
            <a:ext cx="4608512" cy="720080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물결 9"/>
          <p:cNvSpPr/>
          <p:nvPr/>
        </p:nvSpPr>
        <p:spPr>
          <a:xfrm flipH="1">
            <a:off x="560512" y="2636912"/>
            <a:ext cx="1512168" cy="1656184"/>
          </a:xfrm>
          <a:prstGeom prst="wav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유통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비용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절감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물결 11"/>
          <p:cNvSpPr/>
          <p:nvPr/>
        </p:nvSpPr>
        <p:spPr>
          <a:xfrm flipH="1">
            <a:off x="560512" y="4365104"/>
            <a:ext cx="1512168" cy="1656184"/>
          </a:xfrm>
          <a:prstGeom prst="wav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광고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비용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절감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72680" y="2564904"/>
          <a:ext cx="7266012" cy="34563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09428"/>
                <a:gridCol w="5256584"/>
              </a:tblGrid>
              <a:tr h="1152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전자 카탈로그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전화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PC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통신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TV,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케이블 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TV, CD</a:t>
                      </a:r>
                      <a:r>
                        <a:rPr lang="ko-KR" altLang="en-US" baseline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롬 등을 이용한 전자상거래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정보통신 활용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사내 전산망 등 다양한 정보통신 매체를 이용하여 상품과 서비스 유통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152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경제 활동의 일부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수주와 발주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광고 등 상품과 서비스의 매매에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수반되는 광범위한 경제 활동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상거래 성장률 비교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560512" y="1628800"/>
          <a:ext cx="8856984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경제 활동 개요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F5F7-69D5-4E0D-B305-0E1058FC3594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32" name="그룹 31"/>
          <p:cNvGrpSpPr/>
          <p:nvPr/>
        </p:nvGrpSpPr>
        <p:grpSpPr>
          <a:xfrm>
            <a:off x="488504" y="1556792"/>
            <a:ext cx="4176464" cy="4320480"/>
            <a:chOff x="488504" y="1556792"/>
            <a:chExt cx="4176464" cy="4320480"/>
          </a:xfrm>
        </p:grpSpPr>
        <p:sp>
          <p:nvSpPr>
            <p:cNvPr id="6" name="대각선 방향의 모서리가 둥근 사각형 5"/>
            <p:cNvSpPr/>
            <p:nvPr/>
          </p:nvSpPr>
          <p:spPr>
            <a:xfrm flipH="1">
              <a:off x="488504" y="1772816"/>
              <a:ext cx="4176464" cy="4104456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대각선 방향의 모서리가 잘린 사각형 4"/>
            <p:cNvSpPr/>
            <p:nvPr/>
          </p:nvSpPr>
          <p:spPr>
            <a:xfrm>
              <a:off x="704528" y="1556792"/>
              <a:ext cx="1872208" cy="504056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실물 경제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704528" y="2132856"/>
              <a:ext cx="3744416" cy="1440160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9" name="다이어그램 8"/>
            <p:cNvGraphicFramePr/>
            <p:nvPr/>
          </p:nvGraphicFramePr>
          <p:xfrm>
            <a:off x="1136576" y="2276872"/>
            <a:ext cx="3013968" cy="11521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0" name="다이어그램 9"/>
            <p:cNvGraphicFramePr/>
            <p:nvPr/>
          </p:nvGraphicFramePr>
          <p:xfrm>
            <a:off x="1208584" y="4725144"/>
            <a:ext cx="2797944" cy="10492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타원 10"/>
            <p:cNvSpPr/>
            <p:nvPr/>
          </p:nvSpPr>
          <p:spPr>
            <a:xfrm>
              <a:off x="776536" y="3789040"/>
              <a:ext cx="1008112" cy="1008112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포인트가 7개인 별 11"/>
            <p:cNvSpPr/>
            <p:nvPr/>
          </p:nvSpPr>
          <p:spPr>
            <a:xfrm>
              <a:off x="818100" y="3829875"/>
              <a:ext cx="936104" cy="864096"/>
            </a:xfrm>
            <a:prstGeom prst="star7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재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화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모서리가 접힌 도형 12"/>
            <p:cNvSpPr/>
            <p:nvPr/>
          </p:nvSpPr>
          <p:spPr>
            <a:xfrm>
              <a:off x="1928664" y="4077072"/>
              <a:ext cx="1152128" cy="432048"/>
            </a:xfrm>
            <a:prstGeom prst="foldedCorner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생산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4" name="모서리가 접힌 도형 13"/>
            <p:cNvSpPr/>
            <p:nvPr/>
          </p:nvSpPr>
          <p:spPr>
            <a:xfrm flipH="1">
              <a:off x="3296816" y="4077072"/>
              <a:ext cx="1152128" cy="432048"/>
            </a:xfrm>
            <a:prstGeom prst="foldedCorne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판매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16" name="구부러진 연결선 15"/>
            <p:cNvCxnSpPr>
              <a:stCxn id="13" idx="0"/>
              <a:endCxn id="14" idx="0"/>
            </p:cNvCxnSpPr>
            <p:nvPr/>
          </p:nvCxnSpPr>
          <p:spPr>
            <a:xfrm rot="5400000" flipH="1" flipV="1">
              <a:off x="3188804" y="3392996"/>
              <a:ext cx="12700" cy="1368152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/>
          <p:cNvGrpSpPr/>
          <p:nvPr/>
        </p:nvGrpSpPr>
        <p:grpSpPr>
          <a:xfrm>
            <a:off x="5241032" y="1556792"/>
            <a:ext cx="4176464" cy="4320480"/>
            <a:chOff x="5241032" y="1556792"/>
            <a:chExt cx="4176464" cy="4320480"/>
          </a:xfrm>
        </p:grpSpPr>
        <p:sp>
          <p:nvSpPr>
            <p:cNvPr id="18" name="사다리꼴 17"/>
            <p:cNvSpPr/>
            <p:nvPr/>
          </p:nvSpPr>
          <p:spPr>
            <a:xfrm flipH="1">
              <a:off x="5241032" y="1772816"/>
              <a:ext cx="4176464" cy="4104456"/>
            </a:xfrm>
            <a:prstGeom prst="trapezoid">
              <a:avLst>
                <a:gd name="adj" fmla="val 13101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대각선 방향의 모서리가 잘린 사각형 18"/>
            <p:cNvSpPr/>
            <p:nvPr/>
          </p:nvSpPr>
          <p:spPr>
            <a:xfrm>
              <a:off x="7185248" y="1556792"/>
              <a:ext cx="1872208" cy="504056"/>
            </a:xfrm>
            <a:prstGeom prst="snip2Diag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디지털 경제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한쪽 모서리는 잘리고 다른 쪽 모서리는 둥근 사각형 19"/>
            <p:cNvSpPr/>
            <p:nvPr/>
          </p:nvSpPr>
          <p:spPr>
            <a:xfrm>
              <a:off x="6033120" y="2276872"/>
              <a:ext cx="1296144" cy="576064"/>
            </a:xfrm>
            <a:prstGeom prst="snip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인터넷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한쪽 모서리는 잘리고 다른 쪽 모서리는 둥근 사각형 20"/>
            <p:cNvSpPr/>
            <p:nvPr/>
          </p:nvSpPr>
          <p:spPr>
            <a:xfrm flipH="1">
              <a:off x="7329264" y="2276872"/>
              <a:ext cx="1296144" cy="576064"/>
            </a:xfrm>
            <a:prstGeom prst="snip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e-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마켓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액자 21"/>
            <p:cNvSpPr/>
            <p:nvPr/>
          </p:nvSpPr>
          <p:spPr>
            <a:xfrm>
              <a:off x="5652298" y="3140968"/>
              <a:ext cx="1728192" cy="576064"/>
            </a:xfrm>
            <a:prstGeom prst="fram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e-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비즈니스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액자 22"/>
            <p:cNvSpPr/>
            <p:nvPr/>
          </p:nvSpPr>
          <p:spPr>
            <a:xfrm>
              <a:off x="7380490" y="3140968"/>
              <a:ext cx="1656184" cy="576064"/>
            </a:xfrm>
            <a:prstGeom prst="fram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벤처기업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타원 25"/>
            <p:cNvSpPr/>
            <p:nvPr/>
          </p:nvSpPr>
          <p:spPr>
            <a:xfrm>
              <a:off x="6639628" y="4005064"/>
              <a:ext cx="1368152" cy="576064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고객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오각형 24"/>
            <p:cNvSpPr/>
            <p:nvPr/>
          </p:nvSpPr>
          <p:spPr>
            <a:xfrm>
              <a:off x="7761312" y="4005064"/>
              <a:ext cx="1224136" cy="576064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신용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오각형 23"/>
            <p:cNvSpPr/>
            <p:nvPr/>
          </p:nvSpPr>
          <p:spPr>
            <a:xfrm flipH="1">
              <a:off x="5601072" y="4005064"/>
              <a:ext cx="1224136" cy="576064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독창성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육각형 26"/>
            <p:cNvSpPr/>
            <p:nvPr/>
          </p:nvSpPr>
          <p:spPr>
            <a:xfrm>
              <a:off x="5961112" y="4941168"/>
              <a:ext cx="1224136" cy="648072"/>
            </a:xfrm>
            <a:prstGeom prst="hexagon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광속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경제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육각형 27"/>
            <p:cNvSpPr/>
            <p:nvPr/>
          </p:nvSpPr>
          <p:spPr>
            <a:xfrm>
              <a:off x="7545288" y="4941168"/>
              <a:ext cx="1224136" cy="648072"/>
            </a:xfrm>
            <a:prstGeom prst="hexagon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C-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커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머스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30" name="구부러진 연결선 29"/>
            <p:cNvCxnSpPr>
              <a:stCxn id="27" idx="5"/>
              <a:endCxn id="28" idx="4"/>
            </p:cNvCxnSpPr>
            <p:nvPr/>
          </p:nvCxnSpPr>
          <p:spPr>
            <a:xfrm rot="5400000" flipH="1" flipV="1">
              <a:off x="7365268" y="4599130"/>
              <a:ext cx="12700" cy="684076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178</Words>
  <Application>Microsoft Office PowerPoint</Application>
  <PresentationFormat>A4 용지(210x297mm)</PresentationFormat>
  <Paragraphs>63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전자상거래</vt:lpstr>
      <vt:lpstr>전자상거래 개요</vt:lpstr>
      <vt:lpstr>상거래 성장률 비교</vt:lpstr>
      <vt:lpstr>경제 활동 개요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28</cp:revision>
  <dcterms:created xsi:type="dcterms:W3CDTF">2015-02-10T07:53:11Z</dcterms:created>
  <dcterms:modified xsi:type="dcterms:W3CDTF">2016-09-23T06:34:17Z</dcterms:modified>
</cp:coreProperties>
</file>