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____1111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궁서" pitchFamily="18" charset="-127"/>
                <a:ea typeface="궁서" pitchFamily="18" charset="-127"/>
              </a:defRPr>
            </a:pPr>
            <a:r>
              <a:rPr lang="en-US" altLang="ko-KR" sz="1800" smtClean="0">
                <a:latin typeface="궁서" pitchFamily="18" charset="-127"/>
                <a:ea typeface="궁서" pitchFamily="18" charset="-127"/>
              </a:rPr>
              <a:t>2015</a:t>
            </a:r>
            <a:r>
              <a:rPr lang="ko-KR" altLang="en-US" sz="1800" smtClean="0">
                <a:latin typeface="궁서" pitchFamily="18" charset="-127"/>
                <a:ea typeface="궁서" pitchFamily="18" charset="-127"/>
              </a:rPr>
              <a:t>년 분야별 기부 비율</a:t>
            </a:r>
            <a:endParaRPr lang="ko-KR" altLang="en-US" sz="18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남자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사회복지</c:v>
                </c:pt>
                <c:pt idx="1">
                  <c:v>의료</c:v>
                </c:pt>
                <c:pt idx="2">
                  <c:v>해외구호활동</c:v>
                </c:pt>
                <c:pt idx="3">
                  <c:v>교육및연구활동</c:v>
                </c:pt>
                <c:pt idx="4">
                  <c:v>문화및예술</c:v>
                </c:pt>
              </c:strCache>
            </c:strRef>
          </c:cat>
          <c:val>
            <c:numRef>
              <c:f>Sheet1!$B$2:$F$2</c:f>
              <c:numCache>
                <c:formatCode>0.0_ </c:formatCode>
                <c:ptCount val="5"/>
                <c:pt idx="0">
                  <c:v>70.8</c:v>
                </c:pt>
                <c:pt idx="1">
                  <c:v>9</c:v>
                </c:pt>
                <c:pt idx="2">
                  <c:v>7.6</c:v>
                </c:pt>
                <c:pt idx="3">
                  <c:v>3.6</c:v>
                </c:pt>
                <c:pt idx="4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여자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사회복지</c:v>
                </c:pt>
                <c:pt idx="1">
                  <c:v>의료</c:v>
                </c:pt>
                <c:pt idx="2">
                  <c:v>해외구호활동</c:v>
                </c:pt>
                <c:pt idx="3">
                  <c:v>교육및연구활동</c:v>
                </c:pt>
                <c:pt idx="4">
                  <c:v>문화및예술</c:v>
                </c:pt>
              </c:strCache>
            </c:strRef>
          </c:cat>
          <c:val>
            <c:numRef>
              <c:f>Sheet1!$B$3:$F$3</c:f>
              <c:numCache>
                <c:formatCode>0.0_ </c:formatCode>
                <c:ptCount val="5"/>
                <c:pt idx="0">
                  <c:v>69.3</c:v>
                </c:pt>
                <c:pt idx="1">
                  <c:v>8.9</c:v>
                </c:pt>
                <c:pt idx="2">
                  <c:v>6.5</c:v>
                </c:pt>
                <c:pt idx="3">
                  <c:v>4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24896"/>
        <c:axId val="54273152"/>
      </c:barChart>
      <c:catAx>
        <c:axId val="5382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54273152"/>
        <c:crosses val="autoZero"/>
        <c:auto val="1"/>
        <c:lblAlgn val="ctr"/>
        <c:lblOffset val="100"/>
        <c:noMultiLvlLbl val="0"/>
      </c:catAx>
      <c:valAx>
        <c:axId val="54273152"/>
        <c:scaling>
          <c:orientation val="minMax"/>
          <c:max val="100"/>
        </c:scaling>
        <c:delete val="0"/>
        <c:axPos val="l"/>
        <c:numFmt formatCode="0.0_ " sourceLinked="1"/>
        <c:majorTickMark val="out"/>
        <c:minorTickMark val="none"/>
        <c:tickLblPos val="nextTo"/>
        <c:crossAx val="53824896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굴림" pitchFamily="50" charset="-127"/>
          <a:ea typeface="굴림" pitchFamily="50" charset="-127"/>
        </a:defRPr>
      </a:pPr>
      <a:endParaRPr lang="ko-K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</cdr:x>
      <cdr:y>0.3125</cdr:y>
    </cdr:from>
    <cdr:to>
      <cdr:x>0.688</cdr:x>
      <cdr:y>0.46875</cdr:y>
    </cdr:to>
    <cdr:sp macro="" textlink="">
      <cdr:nvSpPr>
        <cdr:cNvPr id="2" name="모서리가 둥근 사각형 설명선 1"/>
        <cdr:cNvSpPr/>
      </cdr:nvSpPr>
      <cdr:spPr>
        <a:xfrm xmlns:a="http://schemas.openxmlformats.org/drawingml/2006/main">
          <a:off x="3312368" y="1440160"/>
          <a:ext cx="2880320" cy="720080"/>
        </a:xfrm>
        <a:prstGeom xmlns:a="http://schemas.openxmlformats.org/drawingml/2006/main" prst="wedgeRoundRectCallout">
          <a:avLst>
            <a:gd name="adj1" fmla="val -87573"/>
            <a:gd name="adj2" fmla="val -34182"/>
            <a:gd name="adj3" fmla="val 16667"/>
          </a:avLst>
        </a:prstGeom>
        <a:solidFill xmlns:a="http://schemas.openxmlformats.org/drawingml/2006/main">
          <a:srgbClr val="0070C0">
            <a:alpha val="5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사회복지 분야가</a:t>
          </a:r>
          <a:endParaRPr lang="en-US" altLang="ko-KR" sz="1800" smtClean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  <a:p xmlns:a="http://schemas.openxmlformats.org/drawingml/2006/main">
          <a:pPr algn="ctr"/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가장 활성화</a:t>
          </a:r>
          <a:endParaRPr lang="ko-KR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24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5" name="갈매기형 수장 1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갈매기형 수장 16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갈매기형 수장 17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20" name="순서도: 화면 표시 19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순서도: 화면 표시 20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순서도: 화면 표시 21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순서도: 화면 표시 22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교육기부 안내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464" y="1240161"/>
            <a:ext cx="7698060" cy="26208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Donation for Education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refers to the donation of individual skills, resources, and time for their utilization in educational activities, made by the members of society as a whole, including individuals, universities, public institutuins, and businesses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8464" y="3832449"/>
            <a:ext cx="9066212" cy="262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교육기부란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21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세기가 요구하는 창의적 미래 인재를 양성하기 위해 기업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대학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공공기관등 사회가 보유한 인적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물적 자원을 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초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중등 교육 활동에 직접 활용할 수 있도록 비영리로 제공하여 다양하고 수준 높은 교육 기회를 제공하는 것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89304" y="197700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다양한 교육기부 활동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000672" y="1670364"/>
            <a:ext cx="223224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 기부자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눈물 방울 6"/>
          <p:cNvSpPr/>
          <p:nvPr/>
        </p:nvSpPr>
        <p:spPr>
          <a:xfrm flipV="1">
            <a:off x="1913772" y="1505566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376936" y="1670364"/>
            <a:ext cx="3096344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과정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flipV="1">
            <a:off x="4290036" y="1505566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632188" y="1670364"/>
            <a:ext cx="1455712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flipV="1">
            <a:off x="7545288" y="1505566"/>
            <a:ext cx="720080" cy="360040"/>
          </a:xfrm>
          <a:prstGeom prst="teardrop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팔각형 12"/>
          <p:cNvSpPr/>
          <p:nvPr/>
        </p:nvSpPr>
        <p:spPr>
          <a:xfrm>
            <a:off x="447669" y="2348880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기업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팔각형 13"/>
          <p:cNvSpPr/>
          <p:nvPr/>
        </p:nvSpPr>
        <p:spPr>
          <a:xfrm>
            <a:off x="447669" y="4221088"/>
            <a:ext cx="1512168" cy="1872208"/>
          </a:xfrm>
          <a:prstGeom prst="octagon">
            <a:avLst>
              <a:gd name="adj" fmla="val 18982"/>
            </a:avLst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대학생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266012" cy="36724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69468"/>
                <a:gridCol w="3240360"/>
                <a:gridCol w="1656184"/>
              </a:tblGrid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롯데그룹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진로 진학 상담 교사 연수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2014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금호 아시아나 그룹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승무원 체험 교실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KDB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대우증권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실용 경제 금융전문가 과정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상경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함성소리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매주 토요일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모든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창의적 체엄 활동 캠프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연중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어문 계열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멘토링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통계로 본 분야별 기부 비율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344488" y="1484784"/>
          <a:ext cx="92170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178</Words>
  <Application>Microsoft Office PowerPoint</Application>
  <PresentationFormat>A4 용지(210x297mm)</PresentationFormat>
  <Paragraphs>47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교육기부 안내</vt:lpstr>
      <vt:lpstr>다양한 교육기부 활동</vt:lpstr>
      <vt:lpstr>통계로 본 분야별 기부 비율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22</cp:revision>
  <dcterms:created xsi:type="dcterms:W3CDTF">2015-01-20T02:42:51Z</dcterms:created>
  <dcterms:modified xsi:type="dcterms:W3CDTF">2016-09-23T06:00:04Z</dcterms:modified>
</cp:coreProperties>
</file>