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" y="-23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0C1C1-2B9F-4252-89FC-1A1BF0E69716}" type="datetimeFigureOut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5C88F-2FCB-4D24-BE39-6826044810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4834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271B-06EA-485B-A04B-111E476B5E86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1121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ED7A-EBDF-4076-A9B5-1A7C16CA2106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319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392F-09D6-4589-A5A6-2365E8B8EDC3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912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FDBE-4475-49AC-A80C-C7374A638330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세로로 말린 두루마리 모양 6"/>
          <p:cNvSpPr/>
          <p:nvPr userDrawn="1"/>
        </p:nvSpPr>
        <p:spPr>
          <a:xfrm>
            <a:off x="0" y="0"/>
            <a:ext cx="9906000" cy="1124744"/>
          </a:xfrm>
          <a:prstGeom prst="verticalScroll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육각형 8"/>
          <p:cNvSpPr/>
          <p:nvPr userDrawn="1"/>
        </p:nvSpPr>
        <p:spPr>
          <a:xfrm>
            <a:off x="128464" y="116632"/>
            <a:ext cx="9649072" cy="936104"/>
          </a:xfrm>
          <a:prstGeom prst="hexagon">
            <a:avLst>
              <a:gd name="adj" fmla="val 82500"/>
              <a:gd name="vf" fmla="val 115470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-19422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3" y="6237312"/>
            <a:ext cx="1656183" cy="54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29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98F7-815B-4F32-97CB-5A2CE3F49ED1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820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90B36-39CA-4ED1-9C9B-AAB07F40F91C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038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411F-04F0-4E7C-9495-49BA670FAF3C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229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1557-D812-445D-845E-3928FCB102CF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183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E859-3456-411E-A4A7-6818B2CF93A6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919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3A70-6395-493A-8F90-A0E604E61F29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69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F02B-BFE9-499E-A76E-898A43167B3B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334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0BD4E-6C41-489D-8B43-46EDFE939959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F19A1-8D3A-4499-A8DB-AD214C00F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869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7"/>
          <p:cNvSpPr/>
          <p:nvPr/>
        </p:nvSpPr>
        <p:spPr>
          <a:xfrm>
            <a:off x="-926" y="4350619"/>
            <a:ext cx="7258182" cy="2507381"/>
          </a:xfrm>
          <a:custGeom>
            <a:avLst/>
            <a:gdLst>
              <a:gd name="connsiteX0" fmla="*/ 0 w 9906000"/>
              <a:gd name="connsiteY0" fmla="*/ 6858000 h 6858000"/>
              <a:gd name="connsiteX1" fmla="*/ 0 w 9906000"/>
              <a:gd name="connsiteY1" fmla="*/ 0 h 6858000"/>
              <a:gd name="connsiteX2" fmla="*/ 9906000 w 9906000"/>
              <a:gd name="connsiteY2" fmla="*/ 6858000 h 6858000"/>
              <a:gd name="connsiteX3" fmla="*/ 0 w 9906000"/>
              <a:gd name="connsiteY3" fmla="*/ 6858000 h 6858000"/>
              <a:gd name="connsiteX0" fmla="*/ 0 w 9906000"/>
              <a:gd name="connsiteY0" fmla="*/ 2517006 h 2517006"/>
              <a:gd name="connsiteX1" fmla="*/ 9625 w 9906000"/>
              <a:gd name="connsiteY1" fmla="*/ 0 h 2517006"/>
              <a:gd name="connsiteX2" fmla="*/ 9906000 w 9906000"/>
              <a:gd name="connsiteY2" fmla="*/ 2517006 h 2517006"/>
              <a:gd name="connsiteX3" fmla="*/ 0 w 9906000"/>
              <a:gd name="connsiteY3" fmla="*/ 2517006 h 2517006"/>
              <a:gd name="connsiteX0" fmla="*/ 0 w 9906000"/>
              <a:gd name="connsiteY0" fmla="*/ 2517006 h 2517006"/>
              <a:gd name="connsiteX1" fmla="*/ 9625 w 9906000"/>
              <a:gd name="connsiteY1" fmla="*/ 0 h 2517006"/>
              <a:gd name="connsiteX2" fmla="*/ 9906000 w 9906000"/>
              <a:gd name="connsiteY2" fmla="*/ 2517006 h 2517006"/>
              <a:gd name="connsiteX3" fmla="*/ 0 w 9906000"/>
              <a:gd name="connsiteY3" fmla="*/ 2517006 h 2517006"/>
              <a:gd name="connsiteX0" fmla="*/ 926 w 9906926"/>
              <a:gd name="connsiteY0" fmla="*/ 2507381 h 2507381"/>
              <a:gd name="connsiteX1" fmla="*/ 926 w 9906926"/>
              <a:gd name="connsiteY1" fmla="*/ 0 h 2507381"/>
              <a:gd name="connsiteX2" fmla="*/ 9906926 w 9906926"/>
              <a:gd name="connsiteY2" fmla="*/ 2507381 h 2507381"/>
              <a:gd name="connsiteX3" fmla="*/ 926 w 9906926"/>
              <a:gd name="connsiteY3" fmla="*/ 2507381 h 250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06926" h="2507381">
                <a:moveTo>
                  <a:pt x="926" y="2507381"/>
                </a:moveTo>
                <a:cubicBezTo>
                  <a:pt x="4134" y="1668379"/>
                  <a:pt x="-2282" y="839002"/>
                  <a:pt x="926" y="0"/>
                </a:cubicBezTo>
                <a:cubicBezTo>
                  <a:pt x="1374665" y="3004686"/>
                  <a:pt x="6608134" y="1668379"/>
                  <a:pt x="9906926" y="2507381"/>
                </a:cubicBezTo>
                <a:lnTo>
                  <a:pt x="926" y="2507381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직각 삼각형 7"/>
          <p:cNvSpPr/>
          <p:nvPr/>
        </p:nvSpPr>
        <p:spPr>
          <a:xfrm flipH="1" flipV="1">
            <a:off x="3008784" y="-1"/>
            <a:ext cx="6897216" cy="2507381"/>
          </a:xfrm>
          <a:custGeom>
            <a:avLst/>
            <a:gdLst>
              <a:gd name="connsiteX0" fmla="*/ 0 w 9906000"/>
              <a:gd name="connsiteY0" fmla="*/ 6858000 h 6858000"/>
              <a:gd name="connsiteX1" fmla="*/ 0 w 9906000"/>
              <a:gd name="connsiteY1" fmla="*/ 0 h 6858000"/>
              <a:gd name="connsiteX2" fmla="*/ 9906000 w 9906000"/>
              <a:gd name="connsiteY2" fmla="*/ 6858000 h 6858000"/>
              <a:gd name="connsiteX3" fmla="*/ 0 w 9906000"/>
              <a:gd name="connsiteY3" fmla="*/ 6858000 h 6858000"/>
              <a:gd name="connsiteX0" fmla="*/ 0 w 9906000"/>
              <a:gd name="connsiteY0" fmla="*/ 2517006 h 2517006"/>
              <a:gd name="connsiteX1" fmla="*/ 9625 w 9906000"/>
              <a:gd name="connsiteY1" fmla="*/ 0 h 2517006"/>
              <a:gd name="connsiteX2" fmla="*/ 9906000 w 9906000"/>
              <a:gd name="connsiteY2" fmla="*/ 2517006 h 2517006"/>
              <a:gd name="connsiteX3" fmla="*/ 0 w 9906000"/>
              <a:gd name="connsiteY3" fmla="*/ 2517006 h 2517006"/>
              <a:gd name="connsiteX0" fmla="*/ 0 w 9906000"/>
              <a:gd name="connsiteY0" fmla="*/ 2517006 h 2517006"/>
              <a:gd name="connsiteX1" fmla="*/ 9625 w 9906000"/>
              <a:gd name="connsiteY1" fmla="*/ 0 h 2517006"/>
              <a:gd name="connsiteX2" fmla="*/ 9906000 w 9906000"/>
              <a:gd name="connsiteY2" fmla="*/ 2517006 h 2517006"/>
              <a:gd name="connsiteX3" fmla="*/ 0 w 9906000"/>
              <a:gd name="connsiteY3" fmla="*/ 2517006 h 2517006"/>
              <a:gd name="connsiteX0" fmla="*/ 926 w 9906926"/>
              <a:gd name="connsiteY0" fmla="*/ 2507381 h 2507381"/>
              <a:gd name="connsiteX1" fmla="*/ 926 w 9906926"/>
              <a:gd name="connsiteY1" fmla="*/ 0 h 2507381"/>
              <a:gd name="connsiteX2" fmla="*/ 9906926 w 9906926"/>
              <a:gd name="connsiteY2" fmla="*/ 2507381 h 2507381"/>
              <a:gd name="connsiteX3" fmla="*/ 926 w 9906926"/>
              <a:gd name="connsiteY3" fmla="*/ 2507381 h 250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06926" h="2507381">
                <a:moveTo>
                  <a:pt x="926" y="2507381"/>
                </a:moveTo>
                <a:cubicBezTo>
                  <a:pt x="4134" y="1668379"/>
                  <a:pt x="-2282" y="839002"/>
                  <a:pt x="926" y="0"/>
                </a:cubicBezTo>
                <a:cubicBezTo>
                  <a:pt x="1374665" y="3004686"/>
                  <a:pt x="6608134" y="1668379"/>
                  <a:pt x="9906926" y="2507381"/>
                </a:cubicBezTo>
                <a:lnTo>
                  <a:pt x="926" y="2507381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20" y="205938"/>
            <a:ext cx="2925650" cy="960661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1352600" y="2967335"/>
            <a:ext cx="7324007" cy="13832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scadeDown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dirty="0" smtClean="0">
                <a:ln w="12700">
                  <a:noFill/>
                  <a:prstDash val="solid"/>
                </a:ln>
                <a:effectLst>
                  <a:reflection blurRad="6350" stA="55000" endA="300" endPos="455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Convergence of Network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55000" endA="300" endPos="455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201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수동 입력 7"/>
          <p:cNvSpPr/>
          <p:nvPr/>
        </p:nvSpPr>
        <p:spPr>
          <a:xfrm>
            <a:off x="1496616" y="1700808"/>
            <a:ext cx="5544616" cy="837352"/>
          </a:xfrm>
          <a:prstGeom prst="flowChartManualInpu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궁서" pitchFamily="18" charset="-127"/>
                <a:ea typeface="궁서" pitchFamily="18" charset="-127"/>
              </a:rPr>
              <a:t>방송과 통신의 결합</a:t>
            </a:r>
            <a:endParaRPr lang="ko-KR" altLang="en-US" sz="2400" dirty="0">
              <a:solidFill>
                <a:schemeClr val="tx1"/>
              </a:solidFill>
              <a:latin typeface="궁서" pitchFamily="18" charset="-127"/>
              <a:ea typeface="궁서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-172"/>
            <a:ext cx="8915400" cy="1143000"/>
          </a:xfrm>
        </p:spPr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7" name="십각형 6"/>
          <p:cNvSpPr/>
          <p:nvPr/>
        </p:nvSpPr>
        <p:spPr>
          <a:xfrm>
            <a:off x="1136576" y="1700808"/>
            <a:ext cx="792088" cy="792088"/>
          </a:xfrm>
          <a:prstGeom prst="decagon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1"/>
                </a:solidFill>
                <a:latin typeface="궁서" pitchFamily="18" charset="-127"/>
                <a:ea typeface="궁서" pitchFamily="18" charset="-127"/>
              </a:rPr>
              <a:t>1</a:t>
            </a:r>
            <a:endParaRPr lang="ko-KR" altLang="en-US" sz="2400" dirty="0">
              <a:solidFill>
                <a:schemeClr val="tx1"/>
              </a:solidFill>
              <a:latin typeface="궁서" pitchFamily="18" charset="-127"/>
              <a:ea typeface="궁서" pitchFamily="18" charset="-127"/>
            </a:endParaRPr>
          </a:p>
        </p:txBody>
      </p:sp>
      <p:sp>
        <p:nvSpPr>
          <p:cNvPr id="9" name="순서도: 수동 입력 8"/>
          <p:cNvSpPr/>
          <p:nvPr/>
        </p:nvSpPr>
        <p:spPr>
          <a:xfrm>
            <a:off x="1496616" y="2735664"/>
            <a:ext cx="5544616" cy="837352"/>
          </a:xfrm>
          <a:prstGeom prst="flowChartManualInpu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궁서" pitchFamily="18" charset="-127"/>
                <a:ea typeface="궁서" pitchFamily="18" charset="-127"/>
              </a:rPr>
              <a:t>방송통신융합의 개요</a:t>
            </a:r>
            <a:endParaRPr lang="ko-KR" altLang="en-US" sz="2400" dirty="0">
              <a:solidFill>
                <a:schemeClr val="tx1"/>
              </a:solidFill>
              <a:latin typeface="궁서" pitchFamily="18" charset="-127"/>
              <a:ea typeface="궁서" pitchFamily="18" charset="-127"/>
            </a:endParaRPr>
          </a:p>
        </p:txBody>
      </p:sp>
      <p:sp>
        <p:nvSpPr>
          <p:cNvPr id="10" name="십각형 9"/>
          <p:cNvSpPr/>
          <p:nvPr/>
        </p:nvSpPr>
        <p:spPr>
          <a:xfrm>
            <a:off x="1136576" y="2735664"/>
            <a:ext cx="792088" cy="792088"/>
          </a:xfrm>
          <a:prstGeom prst="decagon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1"/>
                </a:solidFill>
                <a:latin typeface="궁서" pitchFamily="18" charset="-127"/>
                <a:ea typeface="궁서" pitchFamily="18" charset="-127"/>
              </a:rPr>
              <a:t>2</a:t>
            </a:r>
            <a:endParaRPr lang="ko-KR" altLang="en-US" sz="2400" dirty="0">
              <a:solidFill>
                <a:schemeClr val="tx1"/>
              </a:solidFill>
              <a:latin typeface="궁서" pitchFamily="18" charset="-127"/>
              <a:ea typeface="궁서" pitchFamily="18" charset="-127"/>
            </a:endParaRPr>
          </a:p>
        </p:txBody>
      </p:sp>
      <p:sp>
        <p:nvSpPr>
          <p:cNvPr id="11" name="순서도: 수동 입력 10"/>
          <p:cNvSpPr/>
          <p:nvPr/>
        </p:nvSpPr>
        <p:spPr>
          <a:xfrm>
            <a:off x="1496616" y="3789040"/>
            <a:ext cx="5544616" cy="837352"/>
          </a:xfrm>
          <a:prstGeom prst="flowChartManualInpu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궁서" pitchFamily="18" charset="-127"/>
                <a:ea typeface="궁서" pitchFamily="18" charset="-127"/>
              </a:rPr>
              <a:t>업종별 네트워크 구축</a:t>
            </a:r>
            <a:endParaRPr lang="ko-KR" altLang="en-US" sz="2400" dirty="0">
              <a:solidFill>
                <a:schemeClr val="tx1"/>
              </a:solidFill>
              <a:latin typeface="궁서" pitchFamily="18" charset="-127"/>
              <a:ea typeface="궁서" pitchFamily="18" charset="-127"/>
            </a:endParaRPr>
          </a:p>
        </p:txBody>
      </p:sp>
      <p:sp>
        <p:nvSpPr>
          <p:cNvPr id="12" name="십각형 11"/>
          <p:cNvSpPr/>
          <p:nvPr/>
        </p:nvSpPr>
        <p:spPr>
          <a:xfrm>
            <a:off x="1136576" y="3789040"/>
            <a:ext cx="792088" cy="792088"/>
          </a:xfrm>
          <a:prstGeom prst="decagon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1"/>
                </a:solidFill>
                <a:latin typeface="궁서" pitchFamily="18" charset="-127"/>
                <a:ea typeface="궁서" pitchFamily="18" charset="-127"/>
              </a:rPr>
              <a:t>3</a:t>
            </a:r>
            <a:endParaRPr lang="ko-KR" altLang="en-US" sz="2400" dirty="0">
              <a:solidFill>
                <a:schemeClr val="tx1"/>
              </a:solidFill>
              <a:latin typeface="궁서" pitchFamily="18" charset="-127"/>
              <a:ea typeface="궁서" pitchFamily="18" charset="-127"/>
            </a:endParaRPr>
          </a:p>
        </p:txBody>
      </p:sp>
      <p:sp>
        <p:nvSpPr>
          <p:cNvPr id="13" name="순서도: 수동 입력 12"/>
          <p:cNvSpPr/>
          <p:nvPr/>
        </p:nvSpPr>
        <p:spPr>
          <a:xfrm>
            <a:off x="1496616" y="4823896"/>
            <a:ext cx="5544616" cy="837352"/>
          </a:xfrm>
          <a:prstGeom prst="flowChartManualInpu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궁서" pitchFamily="18" charset="-127"/>
                <a:ea typeface="궁서" pitchFamily="18" charset="-127"/>
                <a:hlinkClick r:id="rId2" action="ppaction://hlinksldjump"/>
              </a:rPr>
              <a:t>방송통신융합의 전개 방향</a:t>
            </a:r>
            <a:endParaRPr lang="ko-KR" altLang="en-US" sz="2400" dirty="0">
              <a:solidFill>
                <a:schemeClr val="tx1"/>
              </a:solidFill>
              <a:latin typeface="궁서" pitchFamily="18" charset="-127"/>
              <a:ea typeface="궁서" pitchFamily="18" charset="-127"/>
            </a:endParaRPr>
          </a:p>
        </p:txBody>
      </p:sp>
      <p:sp>
        <p:nvSpPr>
          <p:cNvPr id="14" name="십각형 13"/>
          <p:cNvSpPr/>
          <p:nvPr/>
        </p:nvSpPr>
        <p:spPr>
          <a:xfrm>
            <a:off x="1136576" y="4823896"/>
            <a:ext cx="792088" cy="792088"/>
          </a:xfrm>
          <a:prstGeom prst="decagon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1"/>
                </a:solidFill>
                <a:latin typeface="궁서" pitchFamily="18" charset="-127"/>
                <a:ea typeface="궁서" pitchFamily="18" charset="-127"/>
              </a:rPr>
              <a:t>4</a:t>
            </a:r>
            <a:endParaRPr lang="ko-KR" altLang="en-US" sz="2400" dirty="0">
              <a:solidFill>
                <a:schemeClr val="tx1"/>
              </a:solidFill>
              <a:latin typeface="궁서" pitchFamily="18" charset="-127"/>
              <a:ea typeface="궁서" pitchFamily="18" charset="-127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00" t="30954" r="5369" b="34523"/>
          <a:stretch/>
        </p:blipFill>
        <p:spPr>
          <a:xfrm>
            <a:off x="7095900" y="3639029"/>
            <a:ext cx="1673524" cy="188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044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5533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1799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4987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5843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24</Words>
  <Application>Microsoft Office PowerPoint</Application>
  <PresentationFormat>A4 용지(210x297mm)</PresentationFormat>
  <Paragraphs>15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eood</dc:creator>
  <cp:lastModifiedBy>eood</cp:lastModifiedBy>
  <cp:revision>9</cp:revision>
  <dcterms:created xsi:type="dcterms:W3CDTF">2018-09-27T06:07:09Z</dcterms:created>
  <dcterms:modified xsi:type="dcterms:W3CDTF">2018-10-19T01:47:17Z</dcterms:modified>
</cp:coreProperties>
</file>