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90" y="-28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ECA50-1B3C-4FA7-B3C9-71B20533E3A4}" type="datetimeFigureOut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5231C-3B1A-4AAB-A6B4-58B138F284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55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E6729-ECBB-4DE0-B65C-3A4126890C29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186B-DEBE-47B1-B8EF-310A0AF8B5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096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0288-975D-4FA2-9910-38270693933F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186B-DEBE-47B1-B8EF-310A0AF8B5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923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1C88-AF48-4B8F-9387-6A02D8732D15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186B-DEBE-47B1-B8EF-310A0AF8B5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3120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560512" y="6356351"/>
            <a:ext cx="2311400" cy="365125"/>
          </a:xfrm>
        </p:spPr>
        <p:txBody>
          <a:bodyPr/>
          <a:lstStyle>
            <a:lvl1pPr algn="l">
              <a:defRPr/>
            </a:lvl1pPr>
          </a:lstStyle>
          <a:p>
            <a:fld id="{3DB3186B-DEBE-47B1-B8EF-310A0AF8B59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오각형 6"/>
          <p:cNvSpPr/>
          <p:nvPr userDrawn="1"/>
        </p:nvSpPr>
        <p:spPr>
          <a:xfrm>
            <a:off x="0" y="0"/>
            <a:ext cx="9906000" cy="1124744"/>
          </a:xfrm>
          <a:prstGeom prst="homePlate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가로로 말린 두루마리 모양 7"/>
          <p:cNvSpPr/>
          <p:nvPr userDrawn="1"/>
        </p:nvSpPr>
        <p:spPr>
          <a:xfrm>
            <a:off x="416496" y="0"/>
            <a:ext cx="8928992" cy="1124744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0C0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CEAAF4"/>
              </a:clrFrom>
              <a:clrTo>
                <a:srgbClr val="CEAA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416" y="6146832"/>
            <a:ext cx="864096" cy="59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6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8C95-1FF9-49C0-94B4-C9FF4F32E89D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186B-DEBE-47B1-B8EF-310A0AF8B5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04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BC388-116D-46EB-B9FC-181546C28A80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186B-DEBE-47B1-B8EF-310A0AF8B5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208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1D4F3-1072-46F2-9DDF-E94CACBA9E28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186B-DEBE-47B1-B8EF-310A0AF8B5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50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18876-ED21-4165-A417-5B9D7D1AD061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186B-DEBE-47B1-B8EF-310A0AF8B5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128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0688-2EA9-43E9-84B3-2779D0E36224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186B-DEBE-47B1-B8EF-310A0AF8B5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988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267C8-DBE3-497C-8A65-E5E2DE742417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186B-DEBE-47B1-B8EF-310A0AF8B5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004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2F7D-F7BA-487F-B8D7-0D0813C26854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186B-DEBE-47B1-B8EF-310A0AF8B5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580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AACEA-2F08-4916-8855-02941846E06C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3186B-DEBE-47B1-B8EF-310A0AF8B5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17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번개 3"/>
          <p:cNvSpPr/>
          <p:nvPr/>
        </p:nvSpPr>
        <p:spPr>
          <a:xfrm flipH="1">
            <a:off x="3615709" y="2420888"/>
            <a:ext cx="5155702" cy="4025532"/>
          </a:xfrm>
          <a:custGeom>
            <a:avLst/>
            <a:gdLst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16577"/>
              <a:gd name="connsiteY0" fmla="*/ 0 h 14915"/>
              <a:gd name="connsiteX1" fmla="*/ 12860 w 16577"/>
              <a:gd name="connsiteY1" fmla="*/ 6080 h 14915"/>
              <a:gd name="connsiteX2" fmla="*/ 11050 w 16577"/>
              <a:gd name="connsiteY2" fmla="*/ 6797 h 14915"/>
              <a:gd name="connsiteX3" fmla="*/ 16577 w 16577"/>
              <a:gd name="connsiteY3" fmla="*/ 12007 h 14915"/>
              <a:gd name="connsiteX4" fmla="*/ 14767 w 16577"/>
              <a:gd name="connsiteY4" fmla="*/ 12877 h 14915"/>
              <a:gd name="connsiteX5" fmla="*/ 10012 w 16577"/>
              <a:gd name="connsiteY5" fmla="*/ 14915 h 14915"/>
              <a:gd name="connsiteX6" fmla="*/ 12222 w 16577"/>
              <a:gd name="connsiteY6" fmla="*/ 13987 h 14915"/>
              <a:gd name="connsiteX7" fmla="*/ 5022 w 16577"/>
              <a:gd name="connsiteY7" fmla="*/ 9705 h 14915"/>
              <a:gd name="connsiteX8" fmla="*/ 7602 w 16577"/>
              <a:gd name="connsiteY8" fmla="*/ 8382 h 14915"/>
              <a:gd name="connsiteX9" fmla="*/ 0 w 16577"/>
              <a:gd name="connsiteY9" fmla="*/ 3890 h 14915"/>
              <a:gd name="connsiteX10" fmla="*/ 8472 w 16577"/>
              <a:gd name="connsiteY10" fmla="*/ 0 h 14915"/>
              <a:gd name="connsiteX0" fmla="*/ 8472 w 16577"/>
              <a:gd name="connsiteY0" fmla="*/ 0 h 13987"/>
              <a:gd name="connsiteX1" fmla="*/ 12860 w 16577"/>
              <a:gd name="connsiteY1" fmla="*/ 6080 h 13987"/>
              <a:gd name="connsiteX2" fmla="*/ 11050 w 16577"/>
              <a:gd name="connsiteY2" fmla="*/ 6797 h 13987"/>
              <a:gd name="connsiteX3" fmla="*/ 16577 w 16577"/>
              <a:gd name="connsiteY3" fmla="*/ 12007 h 13987"/>
              <a:gd name="connsiteX4" fmla="*/ 14767 w 16577"/>
              <a:gd name="connsiteY4" fmla="*/ 12877 h 13987"/>
              <a:gd name="connsiteX5" fmla="*/ 12222 w 16577"/>
              <a:gd name="connsiteY5" fmla="*/ 13987 h 13987"/>
              <a:gd name="connsiteX6" fmla="*/ 5022 w 16577"/>
              <a:gd name="connsiteY6" fmla="*/ 9705 h 13987"/>
              <a:gd name="connsiteX7" fmla="*/ 7602 w 16577"/>
              <a:gd name="connsiteY7" fmla="*/ 8382 h 13987"/>
              <a:gd name="connsiteX8" fmla="*/ 0 w 16577"/>
              <a:gd name="connsiteY8" fmla="*/ 3890 h 13987"/>
              <a:gd name="connsiteX9" fmla="*/ 8472 w 16577"/>
              <a:gd name="connsiteY9" fmla="*/ 0 h 1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77" h="13987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lnTo>
                  <a:pt x="8472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992560" y="803601"/>
            <a:ext cx="8036023" cy="147327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altLang="ko-KR" sz="54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굴림" pitchFamily="50" charset="-127"/>
                <a:ea typeface="굴림" pitchFamily="50" charset="-127"/>
              </a:rPr>
              <a:t>Social Commerce</a:t>
            </a:r>
            <a:endParaRPr lang="en-US" altLang="ko-KR" sz="5400" b="1" cap="none" spc="0" dirty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reflection blurRad="6350" stA="55000" endA="300" endPos="45500" dir="5400000" sy="-100000" algn="bl" rotWithShape="0"/>
              </a:effectLst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번개 3"/>
          <p:cNvSpPr/>
          <p:nvPr/>
        </p:nvSpPr>
        <p:spPr>
          <a:xfrm rot="20152128" flipH="1">
            <a:off x="2436132" y="2903159"/>
            <a:ext cx="3135626" cy="2448272"/>
          </a:xfrm>
          <a:custGeom>
            <a:avLst/>
            <a:gdLst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16577"/>
              <a:gd name="connsiteY0" fmla="*/ 0 h 14915"/>
              <a:gd name="connsiteX1" fmla="*/ 12860 w 16577"/>
              <a:gd name="connsiteY1" fmla="*/ 6080 h 14915"/>
              <a:gd name="connsiteX2" fmla="*/ 11050 w 16577"/>
              <a:gd name="connsiteY2" fmla="*/ 6797 h 14915"/>
              <a:gd name="connsiteX3" fmla="*/ 16577 w 16577"/>
              <a:gd name="connsiteY3" fmla="*/ 12007 h 14915"/>
              <a:gd name="connsiteX4" fmla="*/ 14767 w 16577"/>
              <a:gd name="connsiteY4" fmla="*/ 12877 h 14915"/>
              <a:gd name="connsiteX5" fmla="*/ 10012 w 16577"/>
              <a:gd name="connsiteY5" fmla="*/ 14915 h 14915"/>
              <a:gd name="connsiteX6" fmla="*/ 12222 w 16577"/>
              <a:gd name="connsiteY6" fmla="*/ 13987 h 14915"/>
              <a:gd name="connsiteX7" fmla="*/ 5022 w 16577"/>
              <a:gd name="connsiteY7" fmla="*/ 9705 h 14915"/>
              <a:gd name="connsiteX8" fmla="*/ 7602 w 16577"/>
              <a:gd name="connsiteY8" fmla="*/ 8382 h 14915"/>
              <a:gd name="connsiteX9" fmla="*/ 0 w 16577"/>
              <a:gd name="connsiteY9" fmla="*/ 3890 h 14915"/>
              <a:gd name="connsiteX10" fmla="*/ 8472 w 16577"/>
              <a:gd name="connsiteY10" fmla="*/ 0 h 14915"/>
              <a:gd name="connsiteX0" fmla="*/ 8472 w 16577"/>
              <a:gd name="connsiteY0" fmla="*/ 0 h 13987"/>
              <a:gd name="connsiteX1" fmla="*/ 12860 w 16577"/>
              <a:gd name="connsiteY1" fmla="*/ 6080 h 13987"/>
              <a:gd name="connsiteX2" fmla="*/ 11050 w 16577"/>
              <a:gd name="connsiteY2" fmla="*/ 6797 h 13987"/>
              <a:gd name="connsiteX3" fmla="*/ 16577 w 16577"/>
              <a:gd name="connsiteY3" fmla="*/ 12007 h 13987"/>
              <a:gd name="connsiteX4" fmla="*/ 14767 w 16577"/>
              <a:gd name="connsiteY4" fmla="*/ 12877 h 13987"/>
              <a:gd name="connsiteX5" fmla="*/ 12222 w 16577"/>
              <a:gd name="connsiteY5" fmla="*/ 13987 h 13987"/>
              <a:gd name="connsiteX6" fmla="*/ 5022 w 16577"/>
              <a:gd name="connsiteY6" fmla="*/ 9705 h 13987"/>
              <a:gd name="connsiteX7" fmla="*/ 7602 w 16577"/>
              <a:gd name="connsiteY7" fmla="*/ 8382 h 13987"/>
              <a:gd name="connsiteX8" fmla="*/ 0 w 16577"/>
              <a:gd name="connsiteY8" fmla="*/ 3890 h 13987"/>
              <a:gd name="connsiteX9" fmla="*/ 8472 w 16577"/>
              <a:gd name="connsiteY9" fmla="*/ 0 h 1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77" h="13987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lnTo>
                  <a:pt x="8472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clrChange>
              <a:clrFrom>
                <a:srgbClr val="CEAAF4"/>
              </a:clrFrom>
              <a:clrTo>
                <a:srgbClr val="CEAA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5092003"/>
            <a:ext cx="2288704" cy="158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9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 차</a:t>
            </a:r>
            <a:endParaRPr lang="ko-KR" altLang="en-US" dirty="0"/>
          </a:p>
        </p:txBody>
      </p:sp>
      <p:sp>
        <p:nvSpPr>
          <p:cNvPr id="4" name="순서도: 저장 데이터 3"/>
          <p:cNvSpPr/>
          <p:nvPr/>
        </p:nvSpPr>
        <p:spPr>
          <a:xfrm>
            <a:off x="3053965" y="1615387"/>
            <a:ext cx="5715459" cy="792088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  <a:hlinkClick r:id="rId2" action="ppaction://hlinksldjump"/>
              </a:rPr>
              <a:t>소셜커머스의 개념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0" name="배지 9"/>
          <p:cNvSpPr/>
          <p:nvPr/>
        </p:nvSpPr>
        <p:spPr>
          <a:xfrm rot="2700000">
            <a:off x="2752079" y="1588118"/>
            <a:ext cx="846626" cy="846626"/>
          </a:xfrm>
          <a:prstGeom prst="plaque">
            <a:avLst>
              <a:gd name="adj" fmla="val 35624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2488" y="177665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돋움" pitchFamily="50" charset="-127"/>
                <a:ea typeface="돋움" pitchFamily="50" charset="-127"/>
              </a:rPr>
              <a:t>1</a:t>
            </a:r>
            <a:endParaRPr lang="ko-KR" altLang="en-US" sz="24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5" name="순서도: 저장 데이터 14"/>
          <p:cNvSpPr/>
          <p:nvPr/>
        </p:nvSpPr>
        <p:spPr>
          <a:xfrm>
            <a:off x="3053965" y="2682094"/>
            <a:ext cx="5715459" cy="792088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소셜커머스의 유형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6" name="배지 15"/>
          <p:cNvSpPr/>
          <p:nvPr/>
        </p:nvSpPr>
        <p:spPr>
          <a:xfrm rot="2700000">
            <a:off x="2752079" y="2654825"/>
            <a:ext cx="846626" cy="846626"/>
          </a:xfrm>
          <a:prstGeom prst="plaque">
            <a:avLst>
              <a:gd name="adj" fmla="val 35624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02488" y="2843362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돋움" pitchFamily="50" charset="-127"/>
                <a:ea typeface="돋움" pitchFamily="50" charset="-127"/>
              </a:rPr>
              <a:t>2</a:t>
            </a:r>
            <a:endParaRPr lang="ko-KR" altLang="en-US" sz="24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8" name="순서도: 저장 데이터 17"/>
          <p:cNvSpPr/>
          <p:nvPr/>
        </p:nvSpPr>
        <p:spPr>
          <a:xfrm>
            <a:off x="3053965" y="3762214"/>
            <a:ext cx="5715459" cy="792088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연도별 인터넷 이용시간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9" name="배지 18"/>
          <p:cNvSpPr/>
          <p:nvPr/>
        </p:nvSpPr>
        <p:spPr>
          <a:xfrm rot="2700000">
            <a:off x="2752079" y="3734945"/>
            <a:ext cx="846626" cy="846626"/>
          </a:xfrm>
          <a:prstGeom prst="plaque">
            <a:avLst>
              <a:gd name="adj" fmla="val 35624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순서도: 저장 데이터 19"/>
          <p:cNvSpPr/>
          <p:nvPr/>
        </p:nvSpPr>
        <p:spPr>
          <a:xfrm>
            <a:off x="3053965" y="4810565"/>
            <a:ext cx="5715459" cy="792088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소셜커머스의 활용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1" name="배지 20"/>
          <p:cNvSpPr/>
          <p:nvPr/>
        </p:nvSpPr>
        <p:spPr>
          <a:xfrm rot="2700000">
            <a:off x="2752079" y="4783296"/>
            <a:ext cx="846626" cy="846626"/>
          </a:xfrm>
          <a:prstGeom prst="plaque">
            <a:avLst>
              <a:gd name="adj" fmla="val 35624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02488" y="4971833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돋움" pitchFamily="50" charset="-127"/>
                <a:ea typeface="돋움" pitchFamily="50" charset="-127"/>
              </a:rPr>
              <a:t>4</a:t>
            </a:r>
            <a:endParaRPr lang="ko-KR" altLang="en-US" sz="24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2488" y="392742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돋움" pitchFamily="50" charset="-127"/>
                <a:ea typeface="돋움" pitchFamily="50" charset="-127"/>
              </a:rPr>
              <a:t>3</a:t>
            </a:r>
            <a:endParaRPr lang="ko-KR" altLang="en-US" sz="2400" dirty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" t="29739" r="52763" b="32420"/>
          <a:stretch/>
        </p:blipFill>
        <p:spPr>
          <a:xfrm>
            <a:off x="776536" y="2738926"/>
            <a:ext cx="1570008" cy="1773341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186B-DEBE-47B1-B8EF-310A0AF8B59E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5771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소셜커머스의 개념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4488" y="1355578"/>
            <a:ext cx="7121996" cy="254887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sz="2400" b="1" dirty="0" smtClean="0">
                <a:latin typeface="궁서" pitchFamily="18" charset="-127"/>
                <a:ea typeface="궁서" pitchFamily="18" charset="-127"/>
              </a:rPr>
              <a:t>Social Commerce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Social media is becoming more a part of an overall integrated, multi-channel marketing strategy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The use of social by marketers reflects this more deeply engrained behavior</a:t>
            </a:r>
          </a:p>
          <a:p>
            <a:pPr lvl="1"/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344488" y="4005064"/>
            <a:ext cx="8915400" cy="2548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ko-KR" altLang="en-US" sz="2400" b="1" dirty="0" smtClean="0">
                <a:latin typeface="궁서" pitchFamily="18" charset="-127"/>
                <a:ea typeface="궁서" pitchFamily="18" charset="-127"/>
              </a:rPr>
              <a:t>소셜커머스</a:t>
            </a:r>
            <a:endParaRPr lang="en-US" altLang="ko-KR" sz="2400" b="1" dirty="0" smtClean="0">
              <a:latin typeface="궁서" pitchFamily="18" charset="-127"/>
              <a:ea typeface="궁서" pitchFamily="18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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소셜커머스는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페이스북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트위터 등 소셜미디어를 활용하는 전자상거래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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소셜커머스는 기존의 공동구매와는 달리 소비자의 인맥과 입소문을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/>
            </a:r>
            <a:br>
              <a:rPr lang="en-US" altLang="ko-KR" sz="2000" dirty="0" smtClean="0">
                <a:latin typeface="돋움" pitchFamily="50" charset="-127"/>
                <a:ea typeface="돋움" pitchFamily="50" charset="-127"/>
              </a:rPr>
            </a:b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활용하여 다양한 형태의 상품을 판매</a:t>
            </a:r>
            <a:endParaRPr lang="ko-KR" altLang="en-US" dirty="0"/>
          </a:p>
        </p:txBody>
      </p:sp>
      <p:pic>
        <p:nvPicPr>
          <p:cNvPr id="5" name="동영상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01272" y="2204864"/>
            <a:ext cx="1978092" cy="1483569"/>
          </a:xfrm>
          <a:prstGeom prst="rect">
            <a:avLst/>
          </a:prstGeo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186B-DEBE-47B1-B8EF-310A0AF8B59E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624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186B-DEBE-47B1-B8EF-310A0AF8B59E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5778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186B-DEBE-47B1-B8EF-310A0AF8B59E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3334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3186B-DEBE-47B1-B8EF-310A0AF8B59E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7288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69</Words>
  <Application>Microsoft Office PowerPoint</Application>
  <PresentationFormat>A4 용지(210x297mm)</PresentationFormat>
  <Paragraphs>22</Paragraphs>
  <Slides>6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목 차</vt:lpstr>
      <vt:lpstr>소셜커머스의 개념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eood</dc:creator>
  <cp:lastModifiedBy>eood</cp:lastModifiedBy>
  <cp:revision>14</cp:revision>
  <dcterms:created xsi:type="dcterms:W3CDTF">2018-09-28T04:42:37Z</dcterms:created>
  <dcterms:modified xsi:type="dcterms:W3CDTF">2018-11-13T04:46:27Z</dcterms:modified>
</cp:coreProperties>
</file>