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haansoftxlsx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11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latin typeface="궁서" pitchFamily="18" charset="-127"/>
                <a:ea typeface="궁서" pitchFamily="18" charset="-127"/>
              </a:defRPr>
            </a:pPr>
            <a:r>
              <a:rPr lang="ko-KR" altLang="en-US" sz="2400" smtClean="0">
                <a:latin typeface="궁서" pitchFamily="18" charset="-127"/>
                <a:ea typeface="궁서" pitchFamily="18" charset="-127"/>
              </a:rPr>
              <a:t>공룡의 성장 몸무게</a:t>
            </a:r>
            <a:r>
              <a:rPr lang="en-US" altLang="ko-KR" sz="2400" smtClean="0">
                <a:latin typeface="궁서" pitchFamily="18" charset="-127"/>
                <a:ea typeface="궁서" pitchFamily="18" charset="-127"/>
              </a:rPr>
              <a:t>(</a:t>
            </a:r>
            <a:r>
              <a:rPr lang="ko-KR" altLang="en-US" sz="2400" smtClean="0">
                <a:latin typeface="궁서" pitchFamily="18" charset="-127"/>
                <a:ea typeface="궁서" pitchFamily="18" charset="-127"/>
              </a:rPr>
              <a:t>톤</a:t>
            </a:r>
            <a:r>
              <a:rPr lang="en-US" altLang="ko-KR" sz="2400" smtClean="0">
                <a:latin typeface="궁서" pitchFamily="18" charset="-127"/>
                <a:ea typeface="궁서" pitchFamily="18" charset="-127"/>
              </a:rPr>
              <a:t>)</a:t>
            </a:r>
            <a:endParaRPr lang="ko-KR" altLang="en-US" sz="2400">
              <a:latin typeface="궁서" pitchFamily="18" charset="-127"/>
              <a:ea typeface="궁서" pitchFamily="18" charset="-127"/>
            </a:endParaRPr>
          </a:p>
        </c:rich>
      </c:tx>
      <c:layout/>
      <c:overlay val="0"/>
      <c:spPr>
        <a:solidFill>
          <a:schemeClr val="bg1"/>
        </a:solidFill>
        <a:ln>
          <a:solidFill>
            <a:schemeClr val="tx1"/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티라노사우루스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5세</c:v>
                </c:pt>
                <c:pt idx="1">
                  <c:v>10세</c:v>
                </c:pt>
                <c:pt idx="2">
                  <c:v>15세</c:v>
                </c:pt>
                <c:pt idx="3">
                  <c:v>20세</c:v>
                </c:pt>
                <c:pt idx="4">
                  <c:v>25세</c:v>
                </c:pt>
              </c:strCache>
            </c:strRef>
          </c:cat>
          <c:val>
            <c:numRef>
              <c:f>Sheet1!$B$2:$F$2</c:f>
              <c:numCache>
                <c:formatCode>0.00_ </c:formatCode>
                <c:ptCount val="5"/>
                <c:pt idx="0">
                  <c:v>0.08</c:v>
                </c:pt>
                <c:pt idx="1">
                  <c:v>0.2</c:v>
                </c:pt>
                <c:pt idx="2">
                  <c:v>1.4</c:v>
                </c:pt>
                <c:pt idx="3">
                  <c:v>4.5</c:v>
                </c:pt>
                <c:pt idx="4">
                  <c:v>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273152"/>
        <c:axId val="54275072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다스플레토사우루스</c:v>
                </c:pt>
              </c:strCache>
            </c:strRef>
          </c:tx>
          <c:cat>
            <c:strRef>
              <c:f>Sheet1!$B$1:$F$1</c:f>
              <c:strCache>
                <c:ptCount val="5"/>
                <c:pt idx="0">
                  <c:v>5세</c:v>
                </c:pt>
                <c:pt idx="1">
                  <c:v>10세</c:v>
                </c:pt>
                <c:pt idx="2">
                  <c:v>15세</c:v>
                </c:pt>
                <c:pt idx="3">
                  <c:v>20세</c:v>
                </c:pt>
                <c:pt idx="4">
                  <c:v>25세</c:v>
                </c:pt>
              </c:strCache>
            </c:strRef>
          </c:cat>
          <c:val>
            <c:numRef>
              <c:f>Sheet1!$B$3:$F$3</c:f>
              <c:numCache>
                <c:formatCode>0.00_ </c:formatCode>
                <c:ptCount val="5"/>
                <c:pt idx="0">
                  <c:v>0.1</c:v>
                </c:pt>
                <c:pt idx="1">
                  <c:v>0.4</c:v>
                </c:pt>
                <c:pt idx="2">
                  <c:v>1.3</c:v>
                </c:pt>
                <c:pt idx="3">
                  <c:v>1.7</c:v>
                </c:pt>
                <c:pt idx="4">
                  <c:v>1.8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291840"/>
        <c:axId val="54290304"/>
      </c:lineChart>
      <c:catAx>
        <c:axId val="54273152"/>
        <c:scaling>
          <c:orientation val="minMax"/>
        </c:scaling>
        <c:delete val="0"/>
        <c:axPos val="b"/>
        <c:majorTickMark val="out"/>
        <c:minorTickMark val="none"/>
        <c:tickLblPos val="nextTo"/>
        <c:crossAx val="54275072"/>
        <c:crosses val="autoZero"/>
        <c:auto val="1"/>
        <c:lblAlgn val="ctr"/>
        <c:lblOffset val="100"/>
        <c:noMultiLvlLbl val="0"/>
      </c:catAx>
      <c:valAx>
        <c:axId val="542750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4273152"/>
        <c:crosses val="autoZero"/>
        <c:crossBetween val="between"/>
      </c:valAx>
      <c:valAx>
        <c:axId val="54290304"/>
        <c:scaling>
          <c:orientation val="minMax"/>
          <c:max val="2"/>
        </c:scaling>
        <c:delete val="0"/>
        <c:axPos val="r"/>
        <c:numFmt formatCode="General" sourceLinked="0"/>
        <c:majorTickMark val="out"/>
        <c:minorTickMark val="none"/>
        <c:tickLblPos val="nextTo"/>
        <c:crossAx val="54291840"/>
        <c:crosses val="max"/>
        <c:crossBetween val="between"/>
        <c:majorUnit val="0.5"/>
      </c:valAx>
      <c:catAx>
        <c:axId val="54291840"/>
        <c:scaling>
          <c:orientation val="minMax"/>
        </c:scaling>
        <c:delete val="1"/>
        <c:axPos val="b"/>
        <c:majorTickMark val="out"/>
        <c:minorTickMark val="none"/>
        <c:tickLblPos val="none"/>
        <c:crossAx val="54290304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</c:dTable>
      <c:spPr>
        <a:solidFill>
          <a:schemeClr val="bg1"/>
        </a:solidFill>
      </c:spPr>
    </c:plotArea>
    <c:plotVisOnly val="1"/>
    <c:dispBlanksAs val="gap"/>
    <c:showDLblsOverMax val="0"/>
  </c:chart>
  <c:spPr>
    <a:solidFill>
      <a:srgbClr val="FFFF00"/>
    </a:solidFill>
    <a:ln>
      <a:solidFill>
        <a:schemeClr val="tx1"/>
      </a:solidFill>
    </a:ln>
  </c:spPr>
  <c:txPr>
    <a:bodyPr/>
    <a:lstStyle/>
    <a:p>
      <a:pPr>
        <a:defRPr sz="1600">
          <a:solidFill>
            <a:schemeClr val="tx1"/>
          </a:solidFill>
          <a:latin typeface="돋움" pitchFamily="50" charset="-127"/>
          <a:ea typeface="돋움" pitchFamily="50" charset="-127"/>
        </a:defRPr>
      </a:pPr>
      <a:endParaRPr lang="ko-K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341C75-1326-41F5-BA1E-DAF0CAF4A926}" type="doc">
      <dgm:prSet loTypeId="urn:microsoft.com/office/officeart/2005/8/layout/matrix3" loCatId="matrix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pPr latinLnBrk="1"/>
          <a:endParaRPr lang="ko-KR" altLang="en-US"/>
        </a:p>
      </dgm:t>
    </dgm:pt>
    <dgm:pt modelId="{FD0CDF8D-12AA-4F99-87E8-C4F3A7DCC203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돋움" pitchFamily="50" charset="-127"/>
              <a:ea typeface="돋움" pitchFamily="50" charset="-127"/>
            </a:rPr>
            <a:t>시조새</a:t>
          </a:r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C36CC663-9331-4428-B125-141CAD07524F}" type="parTrans" cxnId="{AFCAB142-22C2-4958-85F3-5DC24210479C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99610C7E-7087-4A07-B193-48CDEB627854}" type="sibTrans" cxnId="{AFCAB142-22C2-4958-85F3-5DC24210479C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A1CB3B64-D069-48F6-83AD-41C3D7B1FFA4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돋움" pitchFamily="50" charset="-127"/>
              <a:ea typeface="돋움" pitchFamily="50" charset="-127"/>
            </a:rPr>
            <a:t>칸</a:t>
          </a:r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C0CB6001-6ADC-4111-A3F0-7C49CC4C3F59}" type="parTrans" cxnId="{00609CED-85CC-4002-9F33-7C5C55E8AC85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6CE99396-B8B8-4065-865C-B36ED8286C05}" type="sibTrans" cxnId="{00609CED-85CC-4002-9F33-7C5C55E8AC85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418E687E-A11F-49E6-B3F5-18ECBD315C92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돋움" pitchFamily="50" charset="-127"/>
              <a:ea typeface="돋움" pitchFamily="50" charset="-127"/>
            </a:rPr>
            <a:t>민미</a:t>
          </a:r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C9786D55-5579-4D5E-9052-CAB07519898C}" type="parTrans" cxnId="{12C295AF-E57E-46DD-8DD6-409093865A06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CA1B52FD-EEA9-4E26-82C1-49BB3CF9A133}" type="sibTrans" cxnId="{12C295AF-E57E-46DD-8DD6-409093865A06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786C7BEF-B922-47F7-A91A-F9694FBB9A70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돋움" pitchFamily="50" charset="-127"/>
              <a:ea typeface="돋움" pitchFamily="50" charset="-127"/>
            </a:rPr>
            <a:t>모노니쿠스</a:t>
          </a:r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8B908703-3CBC-4508-9CDB-A52AD8449F6B}" type="parTrans" cxnId="{280A71B2-1A17-4F21-9684-620CA993DDA5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66C63BA2-D1A2-467D-8C6D-CDEC28121EAF}" type="sibTrans" cxnId="{280A71B2-1A17-4F21-9684-620CA993DDA5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84A0C384-4483-404A-8225-ACB08797D7D5}" type="pres">
      <dgm:prSet presAssocID="{AB341C75-1326-41F5-BA1E-DAF0CAF4A92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0CB4700-F781-45EF-B761-5DB08E3DCA8F}" type="pres">
      <dgm:prSet presAssocID="{AB341C75-1326-41F5-BA1E-DAF0CAF4A926}" presName="diamond" presStyleLbl="bgShp" presStyleIdx="0" presStyleCnt="1" custLinFactNeighborY="3030"/>
      <dgm:spPr/>
    </dgm:pt>
    <dgm:pt modelId="{85BA76AD-AA11-44BF-B2D2-4A7AD07EE0B7}" type="pres">
      <dgm:prSet presAssocID="{AB341C75-1326-41F5-BA1E-DAF0CAF4A926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52DE5C4-202A-4489-BB46-D45DD1CC8F7C}" type="pres">
      <dgm:prSet presAssocID="{AB341C75-1326-41F5-BA1E-DAF0CAF4A926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0C581BF-E4AD-4FF0-BB0B-672963A357E3}" type="pres">
      <dgm:prSet presAssocID="{AB341C75-1326-41F5-BA1E-DAF0CAF4A926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826CB06-FB07-4C8F-AD2F-0DC6BC0FC510}" type="pres">
      <dgm:prSet presAssocID="{AB341C75-1326-41F5-BA1E-DAF0CAF4A926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2C295AF-E57E-46DD-8DD6-409093865A06}" srcId="{AB341C75-1326-41F5-BA1E-DAF0CAF4A926}" destId="{418E687E-A11F-49E6-B3F5-18ECBD315C92}" srcOrd="2" destOrd="0" parTransId="{C9786D55-5579-4D5E-9052-CAB07519898C}" sibTransId="{CA1B52FD-EEA9-4E26-82C1-49BB3CF9A133}"/>
    <dgm:cxn modelId="{00609CED-85CC-4002-9F33-7C5C55E8AC85}" srcId="{AB341C75-1326-41F5-BA1E-DAF0CAF4A926}" destId="{A1CB3B64-D069-48F6-83AD-41C3D7B1FFA4}" srcOrd="1" destOrd="0" parTransId="{C0CB6001-6ADC-4111-A3F0-7C49CC4C3F59}" sibTransId="{6CE99396-B8B8-4065-865C-B36ED8286C05}"/>
    <dgm:cxn modelId="{CC7DF82B-B00C-4AA0-8710-485668C33E68}" type="presOf" srcId="{786C7BEF-B922-47F7-A91A-F9694FBB9A70}" destId="{F826CB06-FB07-4C8F-AD2F-0DC6BC0FC510}" srcOrd="0" destOrd="0" presId="urn:microsoft.com/office/officeart/2005/8/layout/matrix3"/>
    <dgm:cxn modelId="{1DCA2948-5AC4-4A30-A996-52DED9C1036A}" type="presOf" srcId="{A1CB3B64-D069-48F6-83AD-41C3D7B1FFA4}" destId="{252DE5C4-202A-4489-BB46-D45DD1CC8F7C}" srcOrd="0" destOrd="0" presId="urn:microsoft.com/office/officeart/2005/8/layout/matrix3"/>
    <dgm:cxn modelId="{AFCAB142-22C2-4958-85F3-5DC24210479C}" srcId="{AB341C75-1326-41F5-BA1E-DAF0CAF4A926}" destId="{FD0CDF8D-12AA-4F99-87E8-C4F3A7DCC203}" srcOrd="0" destOrd="0" parTransId="{C36CC663-9331-4428-B125-141CAD07524F}" sibTransId="{99610C7E-7087-4A07-B193-48CDEB627854}"/>
    <dgm:cxn modelId="{E30AA2D8-EF6B-4AAA-9622-E4CED6831D02}" type="presOf" srcId="{AB341C75-1326-41F5-BA1E-DAF0CAF4A926}" destId="{84A0C384-4483-404A-8225-ACB08797D7D5}" srcOrd="0" destOrd="0" presId="urn:microsoft.com/office/officeart/2005/8/layout/matrix3"/>
    <dgm:cxn modelId="{280A71B2-1A17-4F21-9684-620CA993DDA5}" srcId="{AB341C75-1326-41F5-BA1E-DAF0CAF4A926}" destId="{786C7BEF-B922-47F7-A91A-F9694FBB9A70}" srcOrd="3" destOrd="0" parTransId="{8B908703-3CBC-4508-9CDB-A52AD8449F6B}" sibTransId="{66C63BA2-D1A2-467D-8C6D-CDEC28121EAF}"/>
    <dgm:cxn modelId="{7D6BBD77-825D-4A64-998D-0660E5DEE3F9}" type="presOf" srcId="{418E687E-A11F-49E6-B3F5-18ECBD315C92}" destId="{E0C581BF-E4AD-4FF0-BB0B-672963A357E3}" srcOrd="0" destOrd="0" presId="urn:microsoft.com/office/officeart/2005/8/layout/matrix3"/>
    <dgm:cxn modelId="{6B4083DC-6ABA-422B-A4DE-72323950B641}" type="presOf" srcId="{FD0CDF8D-12AA-4F99-87E8-C4F3A7DCC203}" destId="{85BA76AD-AA11-44BF-B2D2-4A7AD07EE0B7}" srcOrd="0" destOrd="0" presId="urn:microsoft.com/office/officeart/2005/8/layout/matrix3"/>
    <dgm:cxn modelId="{17BC66E2-8B23-4AC5-94E2-81A48CAC118C}" type="presParOf" srcId="{84A0C384-4483-404A-8225-ACB08797D7D5}" destId="{20CB4700-F781-45EF-B761-5DB08E3DCA8F}" srcOrd="0" destOrd="0" presId="urn:microsoft.com/office/officeart/2005/8/layout/matrix3"/>
    <dgm:cxn modelId="{8268B909-6B1D-439B-B805-FFCD962195FA}" type="presParOf" srcId="{84A0C384-4483-404A-8225-ACB08797D7D5}" destId="{85BA76AD-AA11-44BF-B2D2-4A7AD07EE0B7}" srcOrd="1" destOrd="0" presId="urn:microsoft.com/office/officeart/2005/8/layout/matrix3"/>
    <dgm:cxn modelId="{C2430E24-B640-4884-AA16-C14255F810DE}" type="presParOf" srcId="{84A0C384-4483-404A-8225-ACB08797D7D5}" destId="{252DE5C4-202A-4489-BB46-D45DD1CC8F7C}" srcOrd="2" destOrd="0" presId="urn:microsoft.com/office/officeart/2005/8/layout/matrix3"/>
    <dgm:cxn modelId="{CB784F32-CAE1-4A3F-A094-6EBCFEFF8099}" type="presParOf" srcId="{84A0C384-4483-404A-8225-ACB08797D7D5}" destId="{E0C581BF-E4AD-4FF0-BB0B-672963A357E3}" srcOrd="3" destOrd="0" presId="urn:microsoft.com/office/officeart/2005/8/layout/matrix3"/>
    <dgm:cxn modelId="{02DF3259-B5D6-4E62-9DB5-35EDFE837EB8}" type="presParOf" srcId="{84A0C384-4483-404A-8225-ACB08797D7D5}" destId="{F826CB06-FB07-4C8F-AD2F-0DC6BC0FC51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B11949-3EEB-4F79-A37A-4565C6AC693F}" type="doc">
      <dgm:prSet loTypeId="urn:microsoft.com/office/officeart/2005/8/layout/process2" loCatId="process" qsTypeId="urn:microsoft.com/office/officeart/2005/8/quickstyle/3d2" qsCatId="3D" csTypeId="urn:microsoft.com/office/officeart/2005/8/colors/accent1_3" csCatId="accent1" phldr="1"/>
      <dgm:spPr/>
    </dgm:pt>
    <dgm:pt modelId="{C2615F72-FBAF-40CA-952B-B50AEFA6FCFB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돋움" pitchFamily="50" charset="-127"/>
              <a:ea typeface="돋움" pitchFamily="50" charset="-127"/>
            </a:rPr>
            <a:t>토로사우루스</a:t>
          </a:r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5C131D0C-D4EC-4711-B3F7-9535A9DB157E}" type="parTrans" cxnId="{32E41E02-07A9-4220-9A4A-C0CCCF83FABD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A435BDFC-2CDB-4FA0-AD9E-4E6695F38CB0}" type="sibTrans" cxnId="{32E41E02-07A9-4220-9A4A-C0CCCF83FABD}">
      <dgm:prSet custT="1"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570DBB51-ABD3-499E-84EC-EDD7E20FDE46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돋움" pitchFamily="50" charset="-127"/>
              <a:ea typeface="돋움" pitchFamily="50" charset="-127"/>
            </a:rPr>
            <a:t>프로토아비스</a:t>
          </a:r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D4522327-3671-4B79-8952-02AEDCBC6FD8}" type="parTrans" cxnId="{0ED24E3E-B4D9-4552-A550-A80AA48B37E8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B8C5A306-A248-46E6-A61E-CF1655631701}" type="sibTrans" cxnId="{0ED24E3E-B4D9-4552-A550-A80AA48B37E8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54B4AD69-476E-4039-B9C5-943F0FF3493A}" type="pres">
      <dgm:prSet presAssocID="{50B11949-3EEB-4F79-A37A-4565C6AC693F}" presName="linearFlow" presStyleCnt="0">
        <dgm:presLayoutVars>
          <dgm:resizeHandles val="exact"/>
        </dgm:presLayoutVars>
      </dgm:prSet>
      <dgm:spPr/>
    </dgm:pt>
    <dgm:pt modelId="{963631D8-A3CF-42BC-8698-C2B50574F6F9}" type="pres">
      <dgm:prSet presAssocID="{C2615F72-FBAF-40CA-952B-B50AEFA6FCF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0172CA6-AE2A-4F25-A0CD-C998AE830AE9}" type="pres">
      <dgm:prSet presAssocID="{A435BDFC-2CDB-4FA0-AD9E-4E6695F38CB0}" presName="sibTrans" presStyleLbl="sibTrans2D1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132F1A52-9C89-47A4-9079-5478048C4900}" type="pres">
      <dgm:prSet presAssocID="{A435BDFC-2CDB-4FA0-AD9E-4E6695F38CB0}" presName="connectorText" presStyleLbl="sibTrans2D1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30F80225-1A0A-417E-A58E-5551F31DB677}" type="pres">
      <dgm:prSet presAssocID="{570DBB51-ABD3-499E-84EC-EDD7E20FDE4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CB107D78-FA68-4CE3-AB72-1DE0FB31CEF4}" type="presOf" srcId="{C2615F72-FBAF-40CA-952B-B50AEFA6FCFB}" destId="{963631D8-A3CF-42BC-8698-C2B50574F6F9}" srcOrd="0" destOrd="0" presId="urn:microsoft.com/office/officeart/2005/8/layout/process2"/>
    <dgm:cxn modelId="{D6F42911-7BAD-480C-B797-1B94A9EC7AD4}" type="presOf" srcId="{A435BDFC-2CDB-4FA0-AD9E-4E6695F38CB0}" destId="{132F1A52-9C89-47A4-9079-5478048C4900}" srcOrd="1" destOrd="0" presId="urn:microsoft.com/office/officeart/2005/8/layout/process2"/>
    <dgm:cxn modelId="{555F2426-1F19-46C5-8207-6F6009063DCF}" type="presOf" srcId="{50B11949-3EEB-4F79-A37A-4565C6AC693F}" destId="{54B4AD69-476E-4039-B9C5-943F0FF3493A}" srcOrd="0" destOrd="0" presId="urn:microsoft.com/office/officeart/2005/8/layout/process2"/>
    <dgm:cxn modelId="{0ED24E3E-B4D9-4552-A550-A80AA48B37E8}" srcId="{50B11949-3EEB-4F79-A37A-4565C6AC693F}" destId="{570DBB51-ABD3-499E-84EC-EDD7E20FDE46}" srcOrd="1" destOrd="0" parTransId="{D4522327-3671-4B79-8952-02AEDCBC6FD8}" sibTransId="{B8C5A306-A248-46E6-A61E-CF1655631701}"/>
    <dgm:cxn modelId="{94126D32-CF64-4779-AF79-603CB4F6FCE9}" type="presOf" srcId="{570DBB51-ABD3-499E-84EC-EDD7E20FDE46}" destId="{30F80225-1A0A-417E-A58E-5551F31DB677}" srcOrd="0" destOrd="0" presId="urn:microsoft.com/office/officeart/2005/8/layout/process2"/>
    <dgm:cxn modelId="{32E41E02-07A9-4220-9A4A-C0CCCF83FABD}" srcId="{50B11949-3EEB-4F79-A37A-4565C6AC693F}" destId="{C2615F72-FBAF-40CA-952B-B50AEFA6FCFB}" srcOrd="0" destOrd="0" parTransId="{5C131D0C-D4EC-4711-B3F7-9535A9DB157E}" sibTransId="{A435BDFC-2CDB-4FA0-AD9E-4E6695F38CB0}"/>
    <dgm:cxn modelId="{2781F8F3-01E0-4072-807D-E9F58B205456}" type="presOf" srcId="{A435BDFC-2CDB-4FA0-AD9E-4E6695F38CB0}" destId="{20172CA6-AE2A-4F25-A0CD-C998AE830AE9}" srcOrd="0" destOrd="0" presId="urn:microsoft.com/office/officeart/2005/8/layout/process2"/>
    <dgm:cxn modelId="{481D5E40-3FC2-47F2-A3E4-6E7EDBD3AFE4}" type="presParOf" srcId="{54B4AD69-476E-4039-B9C5-943F0FF3493A}" destId="{963631D8-A3CF-42BC-8698-C2B50574F6F9}" srcOrd="0" destOrd="0" presId="urn:microsoft.com/office/officeart/2005/8/layout/process2"/>
    <dgm:cxn modelId="{ECF8F7E2-7E51-443C-8328-F7E4E7A9FCEA}" type="presParOf" srcId="{54B4AD69-476E-4039-B9C5-943F0FF3493A}" destId="{20172CA6-AE2A-4F25-A0CD-C998AE830AE9}" srcOrd="1" destOrd="0" presId="urn:microsoft.com/office/officeart/2005/8/layout/process2"/>
    <dgm:cxn modelId="{15A6C2D4-CC16-4780-B876-C4165B8343B3}" type="presParOf" srcId="{20172CA6-AE2A-4F25-A0CD-C998AE830AE9}" destId="{132F1A52-9C89-47A4-9079-5478048C4900}" srcOrd="0" destOrd="0" presId="urn:microsoft.com/office/officeart/2005/8/layout/process2"/>
    <dgm:cxn modelId="{0EA79E5E-503A-4FF2-BF6F-9539EF8A6D7B}" type="presParOf" srcId="{54B4AD69-476E-4039-B9C5-943F0FF3493A}" destId="{30F80225-1A0A-417E-A58E-5551F31DB677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B4700-F781-45EF-B761-5DB08E3DCA8F}">
      <dsp:nvSpPr>
        <dsp:cNvPr id="0" name=""/>
        <dsp:cNvSpPr/>
      </dsp:nvSpPr>
      <dsp:spPr>
        <a:xfrm>
          <a:off x="180020" y="0"/>
          <a:ext cx="2376264" cy="2376264"/>
        </a:xfrm>
        <a:prstGeom prst="diamond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85BA76AD-AA11-44BF-B2D2-4A7AD07EE0B7}">
      <dsp:nvSpPr>
        <dsp:cNvPr id="0" name=""/>
        <dsp:cNvSpPr/>
      </dsp:nvSpPr>
      <dsp:spPr>
        <a:xfrm>
          <a:off x="405765" y="225745"/>
          <a:ext cx="926742" cy="92674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돋움" pitchFamily="50" charset="-127"/>
              <a:ea typeface="돋움" pitchFamily="50" charset="-127"/>
            </a:rPr>
            <a:t>시조새</a:t>
          </a:r>
          <a:endParaRPr lang="ko-KR" altLang="en-US" sz="1800" kern="1200">
            <a:latin typeface="돋움" pitchFamily="50" charset="-127"/>
            <a:ea typeface="돋움" pitchFamily="50" charset="-127"/>
          </a:endParaRPr>
        </a:p>
      </dsp:txBody>
      <dsp:txXfrm>
        <a:off x="451005" y="270985"/>
        <a:ext cx="836262" cy="836262"/>
      </dsp:txXfrm>
    </dsp:sp>
    <dsp:sp modelId="{252DE5C4-202A-4489-BB46-D45DD1CC8F7C}">
      <dsp:nvSpPr>
        <dsp:cNvPr id="0" name=""/>
        <dsp:cNvSpPr/>
      </dsp:nvSpPr>
      <dsp:spPr>
        <a:xfrm>
          <a:off x="1403795" y="225745"/>
          <a:ext cx="926742" cy="92674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돋움" pitchFamily="50" charset="-127"/>
              <a:ea typeface="돋움" pitchFamily="50" charset="-127"/>
            </a:rPr>
            <a:t>칸</a:t>
          </a:r>
          <a:endParaRPr lang="ko-KR" altLang="en-US" sz="1800" kern="1200">
            <a:latin typeface="돋움" pitchFamily="50" charset="-127"/>
            <a:ea typeface="돋움" pitchFamily="50" charset="-127"/>
          </a:endParaRPr>
        </a:p>
      </dsp:txBody>
      <dsp:txXfrm>
        <a:off x="1449035" y="270985"/>
        <a:ext cx="836262" cy="836262"/>
      </dsp:txXfrm>
    </dsp:sp>
    <dsp:sp modelId="{E0C581BF-E4AD-4FF0-BB0B-672963A357E3}">
      <dsp:nvSpPr>
        <dsp:cNvPr id="0" name=""/>
        <dsp:cNvSpPr/>
      </dsp:nvSpPr>
      <dsp:spPr>
        <a:xfrm>
          <a:off x="405765" y="1223775"/>
          <a:ext cx="926742" cy="92674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돋움" pitchFamily="50" charset="-127"/>
              <a:ea typeface="돋움" pitchFamily="50" charset="-127"/>
            </a:rPr>
            <a:t>민미</a:t>
          </a:r>
          <a:endParaRPr lang="ko-KR" altLang="en-US" sz="1800" kern="1200">
            <a:latin typeface="돋움" pitchFamily="50" charset="-127"/>
            <a:ea typeface="돋움" pitchFamily="50" charset="-127"/>
          </a:endParaRPr>
        </a:p>
      </dsp:txBody>
      <dsp:txXfrm>
        <a:off x="451005" y="1269015"/>
        <a:ext cx="836262" cy="836262"/>
      </dsp:txXfrm>
    </dsp:sp>
    <dsp:sp modelId="{F826CB06-FB07-4C8F-AD2F-0DC6BC0FC510}">
      <dsp:nvSpPr>
        <dsp:cNvPr id="0" name=""/>
        <dsp:cNvSpPr/>
      </dsp:nvSpPr>
      <dsp:spPr>
        <a:xfrm>
          <a:off x="1403795" y="1223775"/>
          <a:ext cx="926742" cy="92674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돋움" pitchFamily="50" charset="-127"/>
              <a:ea typeface="돋움" pitchFamily="50" charset="-127"/>
            </a:rPr>
            <a:t>모노니쿠스</a:t>
          </a:r>
          <a:endParaRPr lang="ko-KR" altLang="en-US" sz="1800" kern="1200">
            <a:latin typeface="돋움" pitchFamily="50" charset="-127"/>
            <a:ea typeface="돋움" pitchFamily="50" charset="-127"/>
          </a:endParaRPr>
        </a:p>
      </dsp:txBody>
      <dsp:txXfrm>
        <a:off x="1449035" y="1269015"/>
        <a:ext cx="836262" cy="8362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3631D8-A3CF-42BC-8698-C2B50574F6F9}">
      <dsp:nvSpPr>
        <dsp:cNvPr id="0" name=""/>
        <dsp:cNvSpPr/>
      </dsp:nvSpPr>
      <dsp:spPr>
        <a:xfrm>
          <a:off x="222080" y="198"/>
          <a:ext cx="1572063" cy="649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돋움" pitchFamily="50" charset="-127"/>
              <a:ea typeface="돋움" pitchFamily="50" charset="-127"/>
            </a:rPr>
            <a:t>토로사우루스</a:t>
          </a:r>
          <a:endParaRPr lang="ko-KR" altLang="en-US" sz="1800" kern="1200">
            <a:latin typeface="돋움" pitchFamily="50" charset="-127"/>
            <a:ea typeface="돋움" pitchFamily="50" charset="-127"/>
          </a:endParaRPr>
        </a:p>
      </dsp:txBody>
      <dsp:txXfrm>
        <a:off x="241116" y="19234"/>
        <a:ext cx="1533991" cy="611876"/>
      </dsp:txXfrm>
    </dsp:sp>
    <dsp:sp modelId="{20172CA6-AE2A-4F25-A0CD-C998AE830AE9}">
      <dsp:nvSpPr>
        <dsp:cNvPr id="0" name=""/>
        <dsp:cNvSpPr/>
      </dsp:nvSpPr>
      <dsp:spPr>
        <a:xfrm rot="5400000">
          <a:off x="886246" y="666396"/>
          <a:ext cx="243730" cy="292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800" kern="1200">
            <a:latin typeface="돋움" pitchFamily="50" charset="-127"/>
            <a:ea typeface="돋움" pitchFamily="50" charset="-127"/>
          </a:endParaRPr>
        </a:p>
      </dsp:txBody>
      <dsp:txXfrm rot="-5400000">
        <a:off x="920369" y="690769"/>
        <a:ext cx="175486" cy="170611"/>
      </dsp:txXfrm>
    </dsp:sp>
    <dsp:sp modelId="{30F80225-1A0A-417E-A58E-5551F31DB677}">
      <dsp:nvSpPr>
        <dsp:cNvPr id="0" name=""/>
        <dsp:cNvSpPr/>
      </dsp:nvSpPr>
      <dsp:spPr>
        <a:xfrm>
          <a:off x="222080" y="975121"/>
          <a:ext cx="1572063" cy="649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306246"/>
                <a:satOff val="-4392"/>
                <a:lumOff val="25615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돋움" pitchFamily="50" charset="-127"/>
              <a:ea typeface="돋움" pitchFamily="50" charset="-127"/>
            </a:rPr>
            <a:t>프로토아비스</a:t>
          </a:r>
          <a:endParaRPr lang="ko-KR" altLang="en-US" sz="1800" kern="1200">
            <a:latin typeface="돋움" pitchFamily="50" charset="-127"/>
            <a:ea typeface="돋움" pitchFamily="50" charset="-127"/>
          </a:endParaRPr>
        </a:p>
      </dsp:txBody>
      <dsp:txXfrm>
        <a:off x="241116" y="994157"/>
        <a:ext cx="1533991" cy="6118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76628-5C6C-493B-82B1-EA24E9F77F0E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013D3-8575-4636-9910-2E97058E94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6549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A423-80D3-487F-AF94-CF42BCBB788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E972-92B2-4BD9-9D29-FAA6E829BC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B8C2-B59E-49F3-95E2-D4F58524E94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E972-92B2-4BD9-9D29-FAA6E829BC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5D78-BD2D-4101-8732-8822D5BF28F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E972-92B2-4BD9-9D29-FAA6E829BC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D59C-FDB2-4A3C-A52A-99859B3D5F4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051E972-92B2-4BD9-9D29-FAA6E829BC7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사다리꼴 6"/>
          <p:cNvSpPr/>
          <p:nvPr userDrawn="1"/>
        </p:nvSpPr>
        <p:spPr>
          <a:xfrm>
            <a:off x="0" y="0"/>
            <a:ext cx="9906000" cy="1124744"/>
          </a:xfrm>
          <a:prstGeom prst="trapezoid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사다리꼴 7"/>
          <p:cNvSpPr/>
          <p:nvPr userDrawn="1"/>
        </p:nvSpPr>
        <p:spPr>
          <a:xfrm>
            <a:off x="704528" y="0"/>
            <a:ext cx="8496944" cy="1124744"/>
          </a:xfrm>
          <a:prstGeom prst="trapezoid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464" y="6165304"/>
            <a:ext cx="1667446" cy="5475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3DF9-46D8-44EF-B5C3-34748671922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E972-92B2-4BD9-9D29-FAA6E829BC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18BE-DFB4-4919-B866-308E300D37A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E972-92B2-4BD9-9D29-FAA6E829BC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99AA-8886-4DF0-8EBE-1934D00C42A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E972-92B2-4BD9-9D29-FAA6E829BC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06BB-8292-413B-AA29-1005D3238A6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E972-92B2-4BD9-9D29-FAA6E829BC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E1FE7-6C47-434F-A8DA-7ECCE0214713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E972-92B2-4BD9-9D29-FAA6E829BC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FA56D-47AA-439B-B6D6-5226DC38755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E972-92B2-4BD9-9D29-FAA6E829BC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DABF-85EB-442C-AEAA-8693AEA2A09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E972-92B2-4BD9-9D29-FAA6E829BC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686C4-2BBD-4264-80FB-8F137F4BA21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1E972-92B2-4BD9-9D29-FAA6E829BC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자유형 5"/>
          <p:cNvSpPr/>
          <p:nvPr/>
        </p:nvSpPr>
        <p:spPr>
          <a:xfrm>
            <a:off x="3656856" y="2708920"/>
            <a:ext cx="6048672" cy="3960440"/>
          </a:xfrm>
          <a:custGeom>
            <a:avLst/>
            <a:gdLst>
              <a:gd name="connsiteX0" fmla="*/ 0 w 7128792"/>
              <a:gd name="connsiteY0" fmla="*/ 2592288 h 2592288"/>
              <a:gd name="connsiteX1" fmla="*/ 648072 w 7128792"/>
              <a:gd name="connsiteY1" fmla="*/ 0 h 2592288"/>
              <a:gd name="connsiteX2" fmla="*/ 6480720 w 7128792"/>
              <a:gd name="connsiteY2" fmla="*/ 0 h 2592288"/>
              <a:gd name="connsiteX3" fmla="*/ 7128792 w 7128792"/>
              <a:gd name="connsiteY3" fmla="*/ 2592288 h 2592288"/>
              <a:gd name="connsiteX4" fmla="*/ 0 w 7128792"/>
              <a:gd name="connsiteY4" fmla="*/ 2592288 h 2592288"/>
              <a:gd name="connsiteX0" fmla="*/ 0 w 7128792"/>
              <a:gd name="connsiteY0" fmla="*/ 2592288 h 2592288"/>
              <a:gd name="connsiteX1" fmla="*/ 1224136 w 7128792"/>
              <a:gd name="connsiteY1" fmla="*/ 432048 h 2592288"/>
              <a:gd name="connsiteX2" fmla="*/ 6480720 w 7128792"/>
              <a:gd name="connsiteY2" fmla="*/ 0 h 2592288"/>
              <a:gd name="connsiteX3" fmla="*/ 7128792 w 7128792"/>
              <a:gd name="connsiteY3" fmla="*/ 2592288 h 2592288"/>
              <a:gd name="connsiteX4" fmla="*/ 0 w 7128792"/>
              <a:gd name="connsiteY4" fmla="*/ 2592288 h 2592288"/>
              <a:gd name="connsiteX0" fmla="*/ 0 w 7128792"/>
              <a:gd name="connsiteY0" fmla="*/ 2592288 h 2592288"/>
              <a:gd name="connsiteX1" fmla="*/ 1224136 w 7128792"/>
              <a:gd name="connsiteY1" fmla="*/ 432048 h 2592288"/>
              <a:gd name="connsiteX2" fmla="*/ 6480720 w 7128792"/>
              <a:gd name="connsiteY2" fmla="*/ 0 h 2592288"/>
              <a:gd name="connsiteX3" fmla="*/ 7128792 w 7128792"/>
              <a:gd name="connsiteY3" fmla="*/ 2592288 h 2592288"/>
              <a:gd name="connsiteX4" fmla="*/ 0 w 7128792"/>
              <a:gd name="connsiteY4" fmla="*/ 2592288 h 2592288"/>
              <a:gd name="connsiteX0" fmla="*/ 0 w 7128792"/>
              <a:gd name="connsiteY0" fmla="*/ 3655609 h 3655609"/>
              <a:gd name="connsiteX1" fmla="*/ 1224136 w 7128792"/>
              <a:gd name="connsiteY1" fmla="*/ 1495369 h 3655609"/>
              <a:gd name="connsiteX2" fmla="*/ 6480720 w 7128792"/>
              <a:gd name="connsiteY2" fmla="*/ 1063321 h 3655609"/>
              <a:gd name="connsiteX3" fmla="*/ 7128792 w 7128792"/>
              <a:gd name="connsiteY3" fmla="*/ 3655609 h 3655609"/>
              <a:gd name="connsiteX4" fmla="*/ 0 w 7128792"/>
              <a:gd name="connsiteY4" fmla="*/ 3655609 h 3655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28792" h="3655609">
                <a:moveTo>
                  <a:pt x="0" y="3655609"/>
                </a:moveTo>
                <a:lnTo>
                  <a:pt x="1224136" y="1495369"/>
                </a:lnTo>
                <a:cubicBezTo>
                  <a:pt x="2652578" y="3127664"/>
                  <a:pt x="3134508" y="0"/>
                  <a:pt x="6480720" y="1063321"/>
                </a:cubicBezTo>
                <a:lnTo>
                  <a:pt x="7128792" y="3655609"/>
                </a:lnTo>
                <a:lnTo>
                  <a:pt x="0" y="3655609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920552" y="1412776"/>
            <a:ext cx="7776864" cy="165618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Top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smtClean="0">
                <a:ln w="12700">
                  <a:noFill/>
                  <a:prstDash val="solid"/>
                </a:ln>
                <a:effectLst>
                  <a:reflection blurRad="6350" stA="55000" endA="300" endPos="45500" dir="5400000" sy="-100000" algn="bl" rotWithShape="0"/>
                </a:effectLst>
                <a:latin typeface="굴림" pitchFamily="50" charset="-127"/>
                <a:ea typeface="굴림" pitchFamily="50" charset="-127"/>
              </a:rPr>
              <a:t>Dinosaur World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300" endPos="45500" dir="5400000" sy="-100000" algn="bl" rotWithShape="0"/>
              </a:effectLst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8" name="그림 7" descr="로고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2" y="188640"/>
            <a:ext cx="2016224" cy="6620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</a:t>
            </a:r>
            <a:r>
              <a:rPr lang="ko-KR" altLang="en-US"/>
              <a:t>차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E972-92B2-4BD9-9D29-FAA6E829BC7F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5" name="평행 사변형 4"/>
          <p:cNvSpPr/>
          <p:nvPr/>
        </p:nvSpPr>
        <p:spPr>
          <a:xfrm>
            <a:off x="1208584" y="1628800"/>
            <a:ext cx="5616624" cy="792088"/>
          </a:xfrm>
          <a:prstGeom prst="parallelogram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공룡의 정의 및 특징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7" name="평행 사변형 6"/>
          <p:cNvSpPr/>
          <p:nvPr/>
        </p:nvSpPr>
        <p:spPr>
          <a:xfrm>
            <a:off x="1208584" y="5085184"/>
            <a:ext cx="5616624" cy="792088"/>
          </a:xfrm>
          <a:prstGeom prst="parallelogram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공룡의 종류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9" name="평행 사변형 8"/>
          <p:cNvSpPr/>
          <p:nvPr/>
        </p:nvSpPr>
        <p:spPr>
          <a:xfrm>
            <a:off x="1208584" y="2780928"/>
            <a:ext cx="5616624" cy="792088"/>
          </a:xfrm>
          <a:prstGeom prst="parallelogram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시대별 분류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1" name="평행 사변형 10"/>
          <p:cNvSpPr/>
          <p:nvPr/>
        </p:nvSpPr>
        <p:spPr>
          <a:xfrm>
            <a:off x="1208584" y="3913003"/>
            <a:ext cx="5616624" cy="792088"/>
          </a:xfrm>
          <a:prstGeom prst="parallelogram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  <a:hlinkClick r:id="rId2" action="ppaction://hlinksldjump"/>
              </a:rPr>
              <a:t>공룡의 성장곡선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13" name="그림 12" descr="그림4.JPG"/>
          <p:cNvPicPr>
            <a:picLocks noChangeAspect="1"/>
          </p:cNvPicPr>
          <p:nvPr/>
        </p:nvPicPr>
        <p:blipFill>
          <a:blip r:embed="rId3" cstate="print"/>
          <a:srcRect l="55154" t="31529" r="3610" b="34168"/>
          <a:stretch>
            <a:fillRect/>
          </a:stretch>
        </p:blipFill>
        <p:spPr>
          <a:xfrm>
            <a:off x="6897216" y="3068960"/>
            <a:ext cx="2259943" cy="2448272"/>
          </a:xfrm>
          <a:prstGeom prst="rect">
            <a:avLst/>
          </a:prstGeom>
        </p:spPr>
      </p:pic>
      <p:sp>
        <p:nvSpPr>
          <p:cNvPr id="3" name="오각형 2"/>
          <p:cNvSpPr/>
          <p:nvPr/>
        </p:nvSpPr>
        <p:spPr>
          <a:xfrm rot="20820000">
            <a:off x="925638" y="1628801"/>
            <a:ext cx="936104" cy="792088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sz="2400" dirty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4" name="오각형 13"/>
          <p:cNvSpPr/>
          <p:nvPr/>
        </p:nvSpPr>
        <p:spPr>
          <a:xfrm rot="20820000">
            <a:off x="925638" y="2780928"/>
            <a:ext cx="936104" cy="792088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sz="2400" dirty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5" name="오각형 14"/>
          <p:cNvSpPr/>
          <p:nvPr/>
        </p:nvSpPr>
        <p:spPr>
          <a:xfrm rot="20820000">
            <a:off x="925639" y="3897053"/>
            <a:ext cx="936104" cy="792088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sz="2400" dirty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6" name="오각형 15"/>
          <p:cNvSpPr/>
          <p:nvPr/>
        </p:nvSpPr>
        <p:spPr>
          <a:xfrm rot="20820000">
            <a:off x="925639" y="5085184"/>
            <a:ext cx="936104" cy="792088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sz="2400" dirty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50596" y="1794012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1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50596" y="2946139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2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50596" y="407821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3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50596" y="525039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4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공룡의 정의 및 특징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6496" y="1196752"/>
            <a:ext cx="6617940" cy="2620887"/>
          </a:xfrm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Characteristics of dinosaurs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Dinosaurs strong yet light-weight bones and long tails that helped their balance allowed these huge creatures to move around gracefully in upright postures</a:t>
            </a:r>
            <a:endParaRPr lang="ko-KR" altLang="en-US" sz="2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E972-92B2-4BD9-9D29-FAA6E829BC7F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416496" y="3789040"/>
            <a:ext cx="8352928" cy="2620887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ko-KR" altLang="en-US" sz="2400" b="1" smtClean="0">
                <a:latin typeface="맑은 고딕" pitchFamily="50" charset="-127"/>
                <a:ea typeface="맑은 고딕" pitchFamily="50" charset="-127"/>
              </a:rPr>
              <a:t>공룡의 이해</a:t>
            </a:r>
            <a:endParaRPr kumimoji="0" lang="en-US" altLang="ko-KR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2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억 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3000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만 년 전부터 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6500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만 년 전까지 육상에 살았던 파충류를 포함한 척추동물</a:t>
            </a:r>
            <a:endParaRPr kumimoji="0" lang="en-US" altLang="ko-KR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늪지</a:t>
            </a: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사막</a:t>
            </a: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극 지역</a:t>
            </a: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열대 우림 등 모든 대륙의 다양한 환경에서 화석으로 발견</a:t>
            </a:r>
            <a:endParaRPr kumimoji="0" lang="ko-KR" alt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  <p:pic>
        <p:nvPicPr>
          <p:cNvPr id="6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329264" y="1772816"/>
            <a:ext cx="1981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시대별 분류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E972-92B2-4BD9-9D29-FAA6E829BC7F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6" name="사다리꼴 5"/>
          <p:cNvSpPr/>
          <p:nvPr/>
        </p:nvSpPr>
        <p:spPr>
          <a:xfrm>
            <a:off x="7329264" y="1628800"/>
            <a:ext cx="2088232" cy="504056"/>
          </a:xfrm>
          <a:prstGeom prst="trapezoid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7617296" y="1484784"/>
            <a:ext cx="1512168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대표 공룡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" name="사다리꼴 7"/>
          <p:cNvSpPr/>
          <p:nvPr/>
        </p:nvSpPr>
        <p:spPr>
          <a:xfrm>
            <a:off x="2288704" y="1628800"/>
            <a:ext cx="5040560" cy="504056"/>
          </a:xfrm>
          <a:prstGeom prst="trapezoid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2576736" y="1484784"/>
            <a:ext cx="4464496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특징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" name="대각선 방향의 모서리가 잘린 사각형 9"/>
          <p:cNvSpPr/>
          <p:nvPr/>
        </p:nvSpPr>
        <p:spPr>
          <a:xfrm flipH="1">
            <a:off x="488504" y="2132856"/>
            <a:ext cx="1800200" cy="1296144"/>
          </a:xfrm>
          <a:prstGeom prst="snip2Diag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트라이아스기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5" name="대각선 방향의 모서리가 잘린 사각형 14"/>
          <p:cNvSpPr/>
          <p:nvPr/>
        </p:nvSpPr>
        <p:spPr>
          <a:xfrm flipH="1">
            <a:off x="488504" y="3429000"/>
            <a:ext cx="1800200" cy="1296144"/>
          </a:xfrm>
          <a:prstGeom prst="snip2Diag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쥐라기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6" name="대각선 방향의 모서리가 잘린 사각형 15"/>
          <p:cNvSpPr/>
          <p:nvPr/>
        </p:nvSpPr>
        <p:spPr>
          <a:xfrm flipH="1">
            <a:off x="488504" y="4725144"/>
            <a:ext cx="1800200" cy="1260020"/>
          </a:xfrm>
          <a:prstGeom prst="snip2Diag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백악기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2288704" y="2132856"/>
          <a:ext cx="7121996" cy="382332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5033764"/>
                <a:gridCol w="2088232"/>
              </a:tblGrid>
              <a:tr h="12744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트라이아스기 말부터 파충류 군에서 곧게 뻗은 다리를 가진 공룡이 나타나기 시작</a:t>
                      </a:r>
                      <a:endParaRPr lang="ko-KR" altLang="en-US" sz="180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에오랍토르</a:t>
                      </a:r>
                      <a:r>
                        <a:rPr lang="en-US" altLang="ko-KR" sz="180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</a:p>
                    <a:p>
                      <a:pPr algn="ctr" latinLnBrk="1"/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코엘로피시스</a:t>
                      </a:r>
                      <a:r>
                        <a:rPr lang="en-US" altLang="ko-KR" sz="180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</a:t>
                      </a:r>
                    </a:p>
                    <a:p>
                      <a:pPr algn="ctr" latinLnBrk="1"/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무스사우르스</a:t>
                      </a:r>
                      <a:endParaRPr lang="ko-KR" altLang="en-US" sz="180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12744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덩치가 크고 목이 긴 용각류가 진화했고 커다란 육식 공룡</a:t>
                      </a:r>
                      <a:r>
                        <a:rPr lang="en-US" altLang="ko-KR" sz="180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골판이 있는 검룡류</a:t>
                      </a:r>
                      <a:r>
                        <a:rPr lang="en-US" altLang="ko-KR" sz="180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작은 육식 공룡</a:t>
                      </a:r>
                      <a:r>
                        <a:rPr lang="en-US" altLang="ko-KR" sz="180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익룡 출현</a:t>
                      </a:r>
                      <a:endParaRPr lang="ko-KR" altLang="en-US" sz="180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디플로도쿠스</a:t>
                      </a:r>
                      <a:r>
                        <a:rPr lang="en-US" altLang="ko-KR" sz="180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</a:t>
                      </a:r>
                    </a:p>
                    <a:p>
                      <a:pPr algn="ctr" latinLnBrk="1"/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알로사우루스</a:t>
                      </a:r>
                      <a:r>
                        <a:rPr lang="en-US" altLang="ko-KR" sz="180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</a:t>
                      </a:r>
                    </a:p>
                    <a:p>
                      <a:pPr algn="ctr" latinLnBrk="1"/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스테고사우루스</a:t>
                      </a:r>
                      <a:endParaRPr lang="ko-KR" altLang="en-US" sz="180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12744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공룡이 가장 번성한 시기로 백악기가 끝나면서 공룡은 지구상에서 멸종</a:t>
                      </a:r>
                      <a:endParaRPr lang="ko-KR" altLang="en-US" sz="180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이구아노돈</a:t>
                      </a:r>
                      <a:r>
                        <a:rPr lang="en-US" altLang="ko-KR" sz="180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</a:t>
                      </a:r>
                    </a:p>
                    <a:p>
                      <a:pPr algn="ctr" latinLnBrk="1"/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티라노사우루스</a:t>
                      </a:r>
                      <a:r>
                        <a:rPr lang="en-US" altLang="ko-KR" sz="180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</a:t>
                      </a:r>
                    </a:p>
                    <a:p>
                      <a:pPr algn="ctr" latinLnBrk="1"/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트리케라톱스</a:t>
                      </a:r>
                      <a:endParaRPr lang="ko-KR" altLang="en-US" sz="180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공룡의 성장곡선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E972-92B2-4BD9-9D29-FAA6E829BC7F}" type="slidenum">
              <a:rPr lang="ko-KR" altLang="en-US" smtClean="0"/>
              <a:pPr/>
              <a:t>5</a:t>
            </a:fld>
            <a:endParaRPr lang="ko-KR" altLang="en-US"/>
          </a:p>
        </p:txBody>
      </p:sp>
      <p:graphicFrame>
        <p:nvGraphicFramePr>
          <p:cNvPr id="5" name="차트 4"/>
          <p:cNvGraphicFramePr/>
          <p:nvPr/>
        </p:nvGraphicFramePr>
        <p:xfrm>
          <a:off x="416496" y="1340768"/>
          <a:ext cx="900100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대각선 방향의 모서리가 잘린 사각형 5"/>
          <p:cNvSpPr/>
          <p:nvPr/>
        </p:nvSpPr>
        <p:spPr>
          <a:xfrm>
            <a:off x="3584848" y="2204864"/>
            <a:ext cx="2088232" cy="720080"/>
          </a:xfrm>
          <a:prstGeom prst="snip2DiagRect">
            <a:avLst/>
          </a:pr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최대 성장률</a:t>
            </a:r>
            <a:endParaRPr lang="en-US" altLang="ko-KR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algn="ctr"/>
            <a:r>
              <a:rPr lang="en-US" altLang="ko-KR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2.1kg/</a:t>
            </a:r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일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공룡의 종류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E972-92B2-4BD9-9D29-FAA6E829BC7F}" type="slidenum">
              <a:rPr lang="ko-KR" altLang="en-US" smtClean="0"/>
              <a:pPr/>
              <a:t>6</a:t>
            </a:fld>
            <a:endParaRPr lang="ko-KR" altLang="en-US"/>
          </a:p>
        </p:txBody>
      </p:sp>
      <p:grpSp>
        <p:nvGrpSpPr>
          <p:cNvPr id="29" name="그룹 28"/>
          <p:cNvGrpSpPr/>
          <p:nvPr/>
        </p:nvGrpSpPr>
        <p:grpSpPr>
          <a:xfrm>
            <a:off x="560512" y="1340768"/>
            <a:ext cx="4104456" cy="4608512"/>
            <a:chOff x="560512" y="1268760"/>
            <a:chExt cx="4104456" cy="4608512"/>
          </a:xfrm>
        </p:grpSpPr>
        <p:sp>
          <p:nvSpPr>
            <p:cNvPr id="6" name="모서리가 둥근 직사각형 5"/>
            <p:cNvSpPr/>
            <p:nvPr/>
          </p:nvSpPr>
          <p:spPr>
            <a:xfrm>
              <a:off x="560512" y="1556792"/>
              <a:ext cx="4104456" cy="4320480"/>
            </a:xfrm>
            <a:prstGeom prst="roundRect">
              <a:avLst>
                <a:gd name="adj" fmla="val 9967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5" name="십자형 4"/>
            <p:cNvSpPr/>
            <p:nvPr/>
          </p:nvSpPr>
          <p:spPr>
            <a:xfrm>
              <a:off x="1424608" y="1268760"/>
              <a:ext cx="2520280" cy="432048"/>
            </a:xfrm>
            <a:prstGeom prst="plus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육식 공룡</a:t>
              </a:r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8" name="빗면 7"/>
            <p:cNvSpPr/>
            <p:nvPr/>
          </p:nvSpPr>
          <p:spPr>
            <a:xfrm>
              <a:off x="1424608" y="1988840"/>
              <a:ext cx="2592288" cy="504056"/>
            </a:xfrm>
            <a:prstGeom prst="bevel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티라노사우루스</a:t>
              </a:r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9" name="모서리가 둥근 직사각형 8"/>
            <p:cNvSpPr/>
            <p:nvPr/>
          </p:nvSpPr>
          <p:spPr>
            <a:xfrm>
              <a:off x="1424608" y="2636912"/>
              <a:ext cx="2592288" cy="504056"/>
            </a:xfrm>
            <a:prstGeom prst="round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기가노토사우루스</a:t>
              </a:r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cxnSp>
          <p:nvCxnSpPr>
            <p:cNvPr id="11" name="꺾인 연결선 10"/>
            <p:cNvCxnSpPr>
              <a:stCxn id="8" idx="4"/>
              <a:endCxn id="9" idx="1"/>
            </p:cNvCxnSpPr>
            <p:nvPr/>
          </p:nvCxnSpPr>
          <p:spPr>
            <a:xfrm rot="10800000" flipV="1">
              <a:off x="1424608" y="2240868"/>
              <a:ext cx="12700" cy="648072"/>
            </a:xfrm>
            <a:prstGeom prst="bentConnector3">
              <a:avLst>
                <a:gd name="adj1" fmla="val 180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꺾인 연결선 12"/>
            <p:cNvCxnSpPr>
              <a:stCxn id="8" idx="0"/>
              <a:endCxn id="9" idx="3"/>
            </p:cNvCxnSpPr>
            <p:nvPr/>
          </p:nvCxnSpPr>
          <p:spPr>
            <a:xfrm>
              <a:off x="4016896" y="2240868"/>
              <a:ext cx="12700" cy="648072"/>
            </a:xfrm>
            <a:prstGeom prst="bentConnector3">
              <a:avLst>
                <a:gd name="adj1" fmla="val 180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모서리가 둥근 직사각형 13"/>
            <p:cNvSpPr/>
            <p:nvPr/>
          </p:nvSpPr>
          <p:spPr>
            <a:xfrm>
              <a:off x="704528" y="3356992"/>
              <a:ext cx="3816424" cy="2304256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16" name="물결 15"/>
            <p:cNvSpPr/>
            <p:nvPr/>
          </p:nvSpPr>
          <p:spPr>
            <a:xfrm flipH="1">
              <a:off x="2144688" y="3501008"/>
              <a:ext cx="2016224" cy="504056"/>
            </a:xfrm>
            <a:prstGeom prst="wav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칸</a:t>
              </a:r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15" name="하트 14"/>
            <p:cNvSpPr/>
            <p:nvPr/>
          </p:nvSpPr>
          <p:spPr>
            <a:xfrm>
              <a:off x="1136576" y="3501008"/>
              <a:ext cx="1224136" cy="576064"/>
            </a:xfrm>
            <a:prstGeom prst="hear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시조새</a:t>
              </a:r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17" name="순서도: 문서 16"/>
            <p:cNvSpPr/>
            <p:nvPr/>
          </p:nvSpPr>
          <p:spPr>
            <a:xfrm>
              <a:off x="3080792" y="4221088"/>
              <a:ext cx="1224136" cy="432048"/>
            </a:xfrm>
            <a:prstGeom prst="flowChartDocumen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포베토르</a:t>
              </a:r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18" name="순서도: 문서 17"/>
            <p:cNvSpPr/>
            <p:nvPr/>
          </p:nvSpPr>
          <p:spPr>
            <a:xfrm flipH="1">
              <a:off x="920552" y="4221088"/>
              <a:ext cx="2160240" cy="432048"/>
            </a:xfrm>
            <a:prstGeom prst="flowChartDocumen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알로사우루스</a:t>
              </a:r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19" name="구름 18"/>
            <p:cNvSpPr/>
            <p:nvPr/>
          </p:nvSpPr>
          <p:spPr>
            <a:xfrm>
              <a:off x="1640632" y="4725144"/>
              <a:ext cx="1872208" cy="648072"/>
            </a:xfrm>
            <a:prstGeom prst="cloud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프테라노돈</a:t>
              </a:r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5241032" y="1268760"/>
            <a:ext cx="4320480" cy="4680520"/>
            <a:chOff x="5241032" y="1196752"/>
            <a:chExt cx="4320480" cy="4680520"/>
          </a:xfrm>
        </p:grpSpPr>
        <p:sp>
          <p:nvSpPr>
            <p:cNvPr id="7" name="모서리가 둥근 직사각형 6"/>
            <p:cNvSpPr/>
            <p:nvPr/>
          </p:nvSpPr>
          <p:spPr>
            <a:xfrm>
              <a:off x="5313040" y="1556792"/>
              <a:ext cx="4104456" cy="4320480"/>
            </a:xfrm>
            <a:prstGeom prst="roundRect">
              <a:avLst>
                <a:gd name="adj" fmla="val 9967"/>
              </a:avLst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20" name="포인트가 12개인 별 19"/>
            <p:cNvSpPr/>
            <p:nvPr/>
          </p:nvSpPr>
          <p:spPr>
            <a:xfrm>
              <a:off x="5745088" y="1196752"/>
              <a:ext cx="3168352" cy="576064"/>
            </a:xfrm>
            <a:prstGeom prst="star12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초식 공룡</a:t>
              </a:r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21" name="타원 20"/>
            <p:cNvSpPr/>
            <p:nvPr/>
          </p:nvSpPr>
          <p:spPr>
            <a:xfrm>
              <a:off x="5817096" y="1916832"/>
              <a:ext cx="1512168" cy="36004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graphicFrame>
          <p:nvGraphicFramePr>
            <p:cNvPr id="22" name="다이어그램 21"/>
            <p:cNvGraphicFramePr/>
            <p:nvPr/>
          </p:nvGraphicFramePr>
          <p:xfrm>
            <a:off x="5241032" y="2276872"/>
            <a:ext cx="2736304" cy="237626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5" name="원통 24"/>
            <p:cNvSpPr/>
            <p:nvPr/>
          </p:nvSpPr>
          <p:spPr>
            <a:xfrm>
              <a:off x="5787381" y="5044349"/>
              <a:ext cx="1656184" cy="504056"/>
            </a:xfrm>
            <a:prstGeom prst="can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안킬로사우루스</a:t>
              </a:r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graphicFrame>
          <p:nvGraphicFramePr>
            <p:cNvPr id="26" name="다이어그램 25"/>
            <p:cNvGraphicFramePr/>
            <p:nvPr/>
          </p:nvGraphicFramePr>
          <p:xfrm>
            <a:off x="7545288" y="3861048"/>
            <a:ext cx="2016224" cy="162526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sp>
          <p:nvSpPr>
            <p:cNvPr id="28" name="포인트가 7개인 별 27"/>
            <p:cNvSpPr/>
            <p:nvPr/>
          </p:nvSpPr>
          <p:spPr>
            <a:xfrm>
              <a:off x="7761312" y="2564904"/>
              <a:ext cx="1440160" cy="936104"/>
            </a:xfrm>
            <a:prstGeom prst="star7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트리케</a:t>
              </a:r>
              <a:endParaRPr lang="en-US" altLang="ko-KR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라톱스</a:t>
              </a:r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>
            <a:lumMod val="20000"/>
            <a:lumOff val="80000"/>
          </a:schemeClr>
        </a:solidFill>
        <a:ln w="12700">
          <a:solidFill>
            <a:schemeClr val="tx1"/>
          </a:solidFill>
        </a:ln>
      </a:spPr>
      <a:bodyPr wrap="none" rtlCol="0" anchor="ctr"/>
      <a:lstStyle>
        <a:defPPr algn="ctr">
          <a:defRPr>
            <a:solidFill>
              <a:schemeClr val="tx1"/>
            </a:solidFill>
            <a:latin typeface="돋움" pitchFamily="50" charset="-127"/>
            <a:ea typeface="돋움" pitchFamily="50" charset="-12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183</Words>
  <Application>Microsoft Office PowerPoint</Application>
  <PresentationFormat>A4 용지(210x297mm)</PresentationFormat>
  <Paragraphs>62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공룡의 정의 및 특징</vt:lpstr>
      <vt:lpstr>시대별 분류</vt:lpstr>
      <vt:lpstr>공룡의 성장곡선</vt:lpstr>
      <vt:lpstr>공룡의 종류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33</cp:revision>
  <dcterms:created xsi:type="dcterms:W3CDTF">2015-01-27T06:37:11Z</dcterms:created>
  <dcterms:modified xsi:type="dcterms:W3CDTF">2016-09-23T06:04:34Z</dcterms:modified>
</cp:coreProperties>
</file>