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gif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3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latin typeface="궁서" pitchFamily="18" charset="-127"/>
                <a:ea typeface="궁서" pitchFamily="18" charset="-127"/>
              </a:defRPr>
            </a:pPr>
            <a:r>
              <a:rPr lang="en-US" altLang="ko-KR" sz="2200" smtClean="0">
                <a:latin typeface="궁서" pitchFamily="18" charset="-127"/>
                <a:ea typeface="궁서" pitchFamily="18" charset="-127"/>
              </a:rPr>
              <a:t>HACCP </a:t>
            </a:r>
            <a:r>
              <a:rPr lang="ko-KR" altLang="en-US" sz="2200" dirty="0" smtClean="0">
                <a:latin typeface="궁서" pitchFamily="18" charset="-127"/>
                <a:ea typeface="궁서" pitchFamily="18" charset="-127"/>
              </a:rPr>
              <a:t>적용업체 현황</a:t>
            </a:r>
            <a:endParaRPr lang="ko-KR" sz="2200" dirty="0">
              <a:latin typeface="궁서" pitchFamily="18" charset="-127"/>
              <a:ea typeface="궁서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의무업체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705</c:v>
                </c:pt>
                <c:pt idx="1">
                  <c:v>845</c:v>
                </c:pt>
                <c:pt idx="2">
                  <c:v>902</c:v>
                </c:pt>
                <c:pt idx="3">
                  <c:v>994</c:v>
                </c:pt>
                <c:pt idx="4" formatCode="#,##0">
                  <c:v>1060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576064"/>
        <c:axId val="74004672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자율업체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Sheet1!$B$3:$F$3</c:f>
              <c:numCache>
                <c:formatCode>#,##0</c:formatCode>
                <c:ptCount val="5"/>
                <c:pt idx="0" formatCode="General">
                  <c:v>865</c:v>
                </c:pt>
                <c:pt idx="1">
                  <c:v>1079</c:v>
                </c:pt>
                <c:pt idx="2">
                  <c:v>1860</c:v>
                </c:pt>
                <c:pt idx="3">
                  <c:v>2753</c:v>
                </c:pt>
                <c:pt idx="4">
                  <c:v>3050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578624"/>
        <c:axId val="74005248"/>
      </c:lineChart>
      <c:catAx>
        <c:axId val="231576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74004672"/>
        <c:crosses val="autoZero"/>
        <c:auto val="1"/>
        <c:lblAlgn val="ctr"/>
        <c:lblOffset val="100"/>
        <c:noMultiLvlLbl val="0"/>
      </c:catAx>
      <c:valAx>
        <c:axId val="74004672"/>
        <c:scaling>
          <c:orientation val="minMax"/>
        </c:scaling>
        <c:delete val="0"/>
        <c:axPos val="l"/>
        <c:numFmt formatCode="#,##0_);[Red]\(#,##0\)" sourceLinked="0"/>
        <c:majorTickMark val="none"/>
        <c:minorTickMark val="none"/>
        <c:tickLblPos val="nextTo"/>
        <c:crossAx val="231576064"/>
        <c:crosses val="autoZero"/>
        <c:crossBetween val="between"/>
        <c:majorUnit val="500"/>
      </c:valAx>
      <c:valAx>
        <c:axId val="74005248"/>
        <c:scaling>
          <c:orientation val="minMax"/>
        </c:scaling>
        <c:delete val="0"/>
        <c:axPos val="r"/>
        <c:numFmt formatCode="#,##0_);[Red]\(#,##0\)" sourceLinked="0"/>
        <c:majorTickMark val="out"/>
        <c:minorTickMark val="none"/>
        <c:tickLblPos val="nextTo"/>
        <c:crossAx val="231578624"/>
        <c:crosses val="max"/>
        <c:crossBetween val="between"/>
      </c:valAx>
      <c:catAx>
        <c:axId val="231578624"/>
        <c:scaling>
          <c:orientation val="minMax"/>
        </c:scaling>
        <c:delete val="1"/>
        <c:axPos val="b"/>
        <c:majorTickMark val="out"/>
        <c:minorTickMark val="none"/>
        <c:tickLblPos val="nextTo"/>
        <c:crossAx val="7400524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굴림" pitchFamily="50" charset="-127"/>
          <a:ea typeface="굴림" pitchFamily="50" charset="-127"/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309D3-0662-4E60-A570-27C2DCBEC98A}" type="doc">
      <dgm:prSet loTypeId="urn:microsoft.com/office/officeart/2005/8/layout/hChevron3" loCatId="process" qsTypeId="urn:microsoft.com/office/officeart/2005/8/quickstyle/simple2" qsCatId="simple" csTypeId="urn:microsoft.com/office/officeart/2005/8/colors/colorful1" csCatId="colorful" phldr="1"/>
      <dgm:spPr/>
    </dgm:pt>
    <dgm:pt modelId="{80BA7252-9A7F-4571-9C4C-95A3B775110E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공정분석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BD94E925-26F4-423F-B2B4-29FF1C177515}" type="parTrans" cxnId="{BC9B56C4-7689-47E1-A04B-9F49C50BE36E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CE93CF51-AD0D-4707-9155-2A6C9CCD7D93}" type="sibTrans" cxnId="{BC9B56C4-7689-47E1-A04B-9F49C50BE36E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8641A96F-473A-4DD6-AFFE-68EBE3969AF1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실행 및</a:t>
          </a:r>
          <a:endParaRPr lang="en-US" altLang="ko-KR" sz="1800" dirty="0" smtClean="0">
            <a:latin typeface="굴림" pitchFamily="50" charset="-127"/>
            <a:ea typeface="굴림" pitchFamily="50" charset="-127"/>
          </a:endParaRPr>
        </a:p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기록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A94F3CEB-3DE6-4792-BBE1-B44B4CD84109}" type="parTrans" cxnId="{C51B6F32-37C1-40F4-9A5E-4F7E52CB7752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1C8E55F4-36A9-4EBD-8A04-1167A9C76D72}" type="sibTrans" cxnId="{C51B6F32-37C1-40F4-9A5E-4F7E52CB7752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7B887B23-E416-430D-8348-419BE7B88795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효과 및</a:t>
          </a:r>
          <a:endParaRPr lang="en-US" altLang="ko-KR" sz="1800" dirty="0" smtClean="0">
            <a:latin typeface="굴림" pitchFamily="50" charset="-127"/>
            <a:ea typeface="굴림" pitchFamily="50" charset="-127"/>
          </a:endParaRPr>
        </a:p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검증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8F058C39-0A34-41FD-A11E-C3A768D6123B}" type="parTrans" cxnId="{F7669DB8-B17E-48E3-B0C3-077975A35713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39A638E5-2788-43F6-B470-90824FB78137}" type="sibTrans" cxnId="{F7669DB8-B17E-48E3-B0C3-077975A35713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FDF33F8D-D41D-46BE-A402-089F952A78C5}">
      <dgm:prSet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관리계획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06AF927E-B4B6-4FF4-B2E5-737600B374F7}" type="parTrans" cxnId="{E3E6C8F5-E7E1-4B86-8301-35DD838093D3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BE8A80C6-BE99-493E-B05F-1AFA7A59FEC9}" type="sibTrans" cxnId="{E3E6C8F5-E7E1-4B86-8301-35DD838093D3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54A1D52D-C1AA-40AB-9A26-6058331B27E9}">
      <dgm:prSet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위해요소</a:t>
          </a:r>
          <a:endParaRPr lang="en-US" altLang="ko-KR" sz="1800" dirty="0" smtClean="0">
            <a:latin typeface="굴림" pitchFamily="50" charset="-127"/>
            <a:ea typeface="굴림" pitchFamily="50" charset="-127"/>
          </a:endParaRPr>
        </a:p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분석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91CC0767-98E8-406D-9B89-409137A8F506}" type="parTrans" cxnId="{09A94E85-9D4F-400F-9AF8-1A8CA96291EF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DA7AB0B8-8C8F-4186-9C9C-61E799AD8D41}" type="sibTrans" cxnId="{09A94E85-9D4F-400F-9AF8-1A8CA96291EF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A4B3CDF1-8082-456F-98D2-1E268F1554D4}" type="pres">
      <dgm:prSet presAssocID="{44A309D3-0662-4E60-A570-27C2DCBEC98A}" presName="Name0" presStyleCnt="0">
        <dgm:presLayoutVars>
          <dgm:dir/>
          <dgm:resizeHandles val="exact"/>
        </dgm:presLayoutVars>
      </dgm:prSet>
      <dgm:spPr/>
    </dgm:pt>
    <dgm:pt modelId="{B7DBC697-44CD-4FE7-8A4A-174A162DF152}" type="pres">
      <dgm:prSet presAssocID="{80BA7252-9A7F-4571-9C4C-95A3B775110E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A2EED8-09B6-49C1-B9A0-1A6F270EA8E6}" type="pres">
      <dgm:prSet presAssocID="{CE93CF51-AD0D-4707-9155-2A6C9CCD7D93}" presName="parSpace" presStyleCnt="0"/>
      <dgm:spPr/>
    </dgm:pt>
    <dgm:pt modelId="{65C1A574-3CD7-4D5C-88B9-222CBE550538}" type="pres">
      <dgm:prSet presAssocID="{54A1D52D-C1AA-40AB-9A26-6058331B27E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935D5D-6F0A-41C7-B883-CEAC83DB2F2E}" type="pres">
      <dgm:prSet presAssocID="{DA7AB0B8-8C8F-4186-9C9C-61E799AD8D41}" presName="parSpace" presStyleCnt="0"/>
      <dgm:spPr/>
    </dgm:pt>
    <dgm:pt modelId="{6DFEE9EA-815A-4182-8428-E88D48B9312E}" type="pres">
      <dgm:prSet presAssocID="{FDF33F8D-D41D-46BE-A402-089F952A78C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D578D5-BCEC-4FAE-963E-8170D2A72EBD}" type="pres">
      <dgm:prSet presAssocID="{BE8A80C6-BE99-493E-B05F-1AFA7A59FEC9}" presName="parSpace" presStyleCnt="0"/>
      <dgm:spPr/>
    </dgm:pt>
    <dgm:pt modelId="{C94C2734-FD07-4831-A973-152A71C79336}" type="pres">
      <dgm:prSet presAssocID="{8641A96F-473A-4DD6-AFFE-68EBE3969AF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50CF29-E4D0-4145-B2FA-65E925ADA25D}" type="pres">
      <dgm:prSet presAssocID="{1C8E55F4-36A9-4EBD-8A04-1167A9C76D72}" presName="parSpace" presStyleCnt="0"/>
      <dgm:spPr/>
    </dgm:pt>
    <dgm:pt modelId="{0E489D3E-B3ED-4CE0-A53A-9DD13B87B311}" type="pres">
      <dgm:prSet presAssocID="{7B887B23-E416-430D-8348-419BE7B88795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90971DB-97F0-4F99-8E4F-A9B4BEB88D9D}" type="presOf" srcId="{7B887B23-E416-430D-8348-419BE7B88795}" destId="{0E489D3E-B3ED-4CE0-A53A-9DD13B87B311}" srcOrd="0" destOrd="0" presId="urn:microsoft.com/office/officeart/2005/8/layout/hChevron3"/>
    <dgm:cxn modelId="{BC9B56C4-7689-47E1-A04B-9F49C50BE36E}" srcId="{44A309D3-0662-4E60-A570-27C2DCBEC98A}" destId="{80BA7252-9A7F-4571-9C4C-95A3B775110E}" srcOrd="0" destOrd="0" parTransId="{BD94E925-26F4-423F-B2B4-29FF1C177515}" sibTransId="{CE93CF51-AD0D-4707-9155-2A6C9CCD7D93}"/>
    <dgm:cxn modelId="{6B9F9604-4172-49FA-AD31-DD951500ADC9}" type="presOf" srcId="{44A309D3-0662-4E60-A570-27C2DCBEC98A}" destId="{A4B3CDF1-8082-456F-98D2-1E268F1554D4}" srcOrd="0" destOrd="0" presId="urn:microsoft.com/office/officeart/2005/8/layout/hChevron3"/>
    <dgm:cxn modelId="{B728F97E-544F-4CB5-9FF0-4A102AA83F25}" type="presOf" srcId="{80BA7252-9A7F-4571-9C4C-95A3B775110E}" destId="{B7DBC697-44CD-4FE7-8A4A-174A162DF152}" srcOrd="0" destOrd="0" presId="urn:microsoft.com/office/officeart/2005/8/layout/hChevron3"/>
    <dgm:cxn modelId="{9604A133-54CD-49D0-88CE-6B42579B083F}" type="presOf" srcId="{FDF33F8D-D41D-46BE-A402-089F952A78C5}" destId="{6DFEE9EA-815A-4182-8428-E88D48B9312E}" srcOrd="0" destOrd="0" presId="urn:microsoft.com/office/officeart/2005/8/layout/hChevron3"/>
    <dgm:cxn modelId="{62DA0E24-3AF8-4C3C-B80B-AED783D6DECF}" type="presOf" srcId="{8641A96F-473A-4DD6-AFFE-68EBE3969AF1}" destId="{C94C2734-FD07-4831-A973-152A71C79336}" srcOrd="0" destOrd="0" presId="urn:microsoft.com/office/officeart/2005/8/layout/hChevron3"/>
    <dgm:cxn modelId="{09A94E85-9D4F-400F-9AF8-1A8CA96291EF}" srcId="{44A309D3-0662-4E60-A570-27C2DCBEC98A}" destId="{54A1D52D-C1AA-40AB-9A26-6058331B27E9}" srcOrd="1" destOrd="0" parTransId="{91CC0767-98E8-406D-9B89-409137A8F506}" sibTransId="{DA7AB0B8-8C8F-4186-9C9C-61E799AD8D41}"/>
    <dgm:cxn modelId="{F7669DB8-B17E-48E3-B0C3-077975A35713}" srcId="{44A309D3-0662-4E60-A570-27C2DCBEC98A}" destId="{7B887B23-E416-430D-8348-419BE7B88795}" srcOrd="4" destOrd="0" parTransId="{8F058C39-0A34-41FD-A11E-C3A768D6123B}" sibTransId="{39A638E5-2788-43F6-B470-90824FB78137}"/>
    <dgm:cxn modelId="{E3E6C8F5-E7E1-4B86-8301-35DD838093D3}" srcId="{44A309D3-0662-4E60-A570-27C2DCBEC98A}" destId="{FDF33F8D-D41D-46BE-A402-089F952A78C5}" srcOrd="2" destOrd="0" parTransId="{06AF927E-B4B6-4FF4-B2E5-737600B374F7}" sibTransId="{BE8A80C6-BE99-493E-B05F-1AFA7A59FEC9}"/>
    <dgm:cxn modelId="{C51B6F32-37C1-40F4-9A5E-4F7E52CB7752}" srcId="{44A309D3-0662-4E60-A570-27C2DCBEC98A}" destId="{8641A96F-473A-4DD6-AFFE-68EBE3969AF1}" srcOrd="3" destOrd="0" parTransId="{A94F3CEB-3DE6-4792-BBE1-B44B4CD84109}" sibTransId="{1C8E55F4-36A9-4EBD-8A04-1167A9C76D72}"/>
    <dgm:cxn modelId="{6456E5B6-C016-4D36-8DD7-8BBBA92E7FBA}" type="presOf" srcId="{54A1D52D-C1AA-40AB-9A26-6058331B27E9}" destId="{65C1A574-3CD7-4D5C-88B9-222CBE550538}" srcOrd="0" destOrd="0" presId="urn:microsoft.com/office/officeart/2005/8/layout/hChevron3"/>
    <dgm:cxn modelId="{47D3C64C-C131-4CD8-9DA7-5123A5E15A6F}" type="presParOf" srcId="{A4B3CDF1-8082-456F-98D2-1E268F1554D4}" destId="{B7DBC697-44CD-4FE7-8A4A-174A162DF152}" srcOrd="0" destOrd="0" presId="urn:microsoft.com/office/officeart/2005/8/layout/hChevron3"/>
    <dgm:cxn modelId="{2CD6FFD6-4856-4730-B333-E9ED48E5F147}" type="presParOf" srcId="{A4B3CDF1-8082-456F-98D2-1E268F1554D4}" destId="{E3A2EED8-09B6-49C1-B9A0-1A6F270EA8E6}" srcOrd="1" destOrd="0" presId="urn:microsoft.com/office/officeart/2005/8/layout/hChevron3"/>
    <dgm:cxn modelId="{F015BB1B-9F69-48C5-BE4C-F528AD5310DB}" type="presParOf" srcId="{A4B3CDF1-8082-456F-98D2-1E268F1554D4}" destId="{65C1A574-3CD7-4D5C-88B9-222CBE550538}" srcOrd="2" destOrd="0" presId="urn:microsoft.com/office/officeart/2005/8/layout/hChevron3"/>
    <dgm:cxn modelId="{F3477371-317F-4E13-A8BE-2901CA6108DD}" type="presParOf" srcId="{A4B3CDF1-8082-456F-98D2-1E268F1554D4}" destId="{F0935D5D-6F0A-41C7-B883-CEAC83DB2F2E}" srcOrd="3" destOrd="0" presId="urn:microsoft.com/office/officeart/2005/8/layout/hChevron3"/>
    <dgm:cxn modelId="{5F340F4C-054F-4B57-8EF3-A77BAAD956BB}" type="presParOf" srcId="{A4B3CDF1-8082-456F-98D2-1E268F1554D4}" destId="{6DFEE9EA-815A-4182-8428-E88D48B9312E}" srcOrd="4" destOrd="0" presId="urn:microsoft.com/office/officeart/2005/8/layout/hChevron3"/>
    <dgm:cxn modelId="{9C81F422-BD7D-4C1F-81CF-86ACAFB3AA09}" type="presParOf" srcId="{A4B3CDF1-8082-456F-98D2-1E268F1554D4}" destId="{75D578D5-BCEC-4FAE-963E-8170D2A72EBD}" srcOrd="5" destOrd="0" presId="urn:microsoft.com/office/officeart/2005/8/layout/hChevron3"/>
    <dgm:cxn modelId="{01146D14-3000-4465-97F1-2CA213C2F428}" type="presParOf" srcId="{A4B3CDF1-8082-456F-98D2-1E268F1554D4}" destId="{C94C2734-FD07-4831-A973-152A71C79336}" srcOrd="6" destOrd="0" presId="urn:microsoft.com/office/officeart/2005/8/layout/hChevron3"/>
    <dgm:cxn modelId="{BCCFE02B-DB1E-49D0-A211-8641CB0980C9}" type="presParOf" srcId="{A4B3CDF1-8082-456F-98D2-1E268F1554D4}" destId="{4850CF29-E4D0-4145-B2FA-65E925ADA25D}" srcOrd="7" destOrd="0" presId="urn:microsoft.com/office/officeart/2005/8/layout/hChevron3"/>
    <dgm:cxn modelId="{1C9C2635-4704-4011-AB85-866B5EAC5EBE}" type="presParOf" srcId="{A4B3CDF1-8082-456F-98D2-1E268F1554D4}" destId="{0E489D3E-B3ED-4CE0-A53A-9DD13B87B3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CB538-CD50-4DA7-9CFC-8CDE7B680292}" type="doc">
      <dgm:prSet loTypeId="urn:microsoft.com/office/officeart/2005/8/layout/arrow6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F31F7F6-4C67-40D2-9C26-D3349C118A99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식품위생법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FD97BB6F-6CA6-425B-B211-93C269F1FC1A}" type="parTrans" cxnId="{74F4805D-A33B-48A2-9CBE-237A6DD4E7F5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37BAE333-39C2-4C27-840C-3D561EB1A436}" type="sibTrans" cxnId="{74F4805D-A33B-48A2-9CBE-237A6DD4E7F5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7296B8B3-91AA-4B83-87D4-545F0DC5F1B1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굴림" pitchFamily="50" charset="-127"/>
              <a:ea typeface="굴림" pitchFamily="50" charset="-127"/>
            </a:rPr>
            <a:t>HACCP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7B6CBF19-994D-4160-8575-6D7916D3493A}" type="parTrans" cxnId="{0C2DA03A-A470-483A-9F85-443659B4D1FE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B09AF223-CB30-4A84-809D-D33A508BDABB}" type="sibTrans" cxnId="{0C2DA03A-A470-483A-9F85-443659B4D1FE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A84DE9DE-26FA-48E8-A8C2-27B0387787C4}" type="pres">
      <dgm:prSet presAssocID="{C7ACB538-CD50-4DA7-9CFC-8CDE7B68029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6580D7-3878-48CD-BFDF-D0B14E2B1CD9}" type="pres">
      <dgm:prSet presAssocID="{C7ACB538-CD50-4DA7-9CFC-8CDE7B680292}" presName="ribbon" presStyleLbl="node1" presStyleIdx="0" presStyleCnt="1"/>
      <dgm:spPr/>
    </dgm:pt>
    <dgm:pt modelId="{D1069E1B-AB44-4CD6-B48A-A7E60B8930F1}" type="pres">
      <dgm:prSet presAssocID="{C7ACB538-CD50-4DA7-9CFC-8CDE7B68029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19695E-9EE5-421C-AA87-8440209DBCB8}" type="pres">
      <dgm:prSet presAssocID="{C7ACB538-CD50-4DA7-9CFC-8CDE7B68029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C2DA03A-A470-483A-9F85-443659B4D1FE}" srcId="{C7ACB538-CD50-4DA7-9CFC-8CDE7B680292}" destId="{7296B8B3-91AA-4B83-87D4-545F0DC5F1B1}" srcOrd="1" destOrd="0" parTransId="{7B6CBF19-994D-4160-8575-6D7916D3493A}" sibTransId="{B09AF223-CB30-4A84-809D-D33A508BDABB}"/>
    <dgm:cxn modelId="{0C01556F-60F4-406B-B6AB-5A633E031D9D}" type="presOf" srcId="{4F31F7F6-4C67-40D2-9C26-D3349C118A99}" destId="{D1069E1B-AB44-4CD6-B48A-A7E60B8930F1}" srcOrd="0" destOrd="0" presId="urn:microsoft.com/office/officeart/2005/8/layout/arrow6"/>
    <dgm:cxn modelId="{007B8702-8690-4344-A760-6B1ED9A461B1}" type="presOf" srcId="{7296B8B3-91AA-4B83-87D4-545F0DC5F1B1}" destId="{9419695E-9EE5-421C-AA87-8440209DBCB8}" srcOrd="0" destOrd="0" presId="urn:microsoft.com/office/officeart/2005/8/layout/arrow6"/>
    <dgm:cxn modelId="{74F4805D-A33B-48A2-9CBE-237A6DD4E7F5}" srcId="{C7ACB538-CD50-4DA7-9CFC-8CDE7B680292}" destId="{4F31F7F6-4C67-40D2-9C26-D3349C118A99}" srcOrd="0" destOrd="0" parTransId="{FD97BB6F-6CA6-425B-B211-93C269F1FC1A}" sibTransId="{37BAE333-39C2-4C27-840C-3D561EB1A436}"/>
    <dgm:cxn modelId="{E1A7A4FE-EE4A-4A19-BB62-C7E2B7C9DF1B}" type="presOf" srcId="{C7ACB538-CD50-4DA7-9CFC-8CDE7B680292}" destId="{A84DE9DE-26FA-48E8-A8C2-27B0387787C4}" srcOrd="0" destOrd="0" presId="urn:microsoft.com/office/officeart/2005/8/layout/arrow6"/>
    <dgm:cxn modelId="{D12B3C34-EB85-4DD3-A777-6BD1396651BF}" type="presParOf" srcId="{A84DE9DE-26FA-48E8-A8C2-27B0387787C4}" destId="{EB6580D7-3878-48CD-BFDF-D0B14E2B1CD9}" srcOrd="0" destOrd="0" presId="urn:microsoft.com/office/officeart/2005/8/layout/arrow6"/>
    <dgm:cxn modelId="{5E785760-1BB1-4FCF-8F57-FC40C7AE389F}" type="presParOf" srcId="{A84DE9DE-26FA-48E8-A8C2-27B0387787C4}" destId="{D1069E1B-AB44-4CD6-B48A-A7E60B8930F1}" srcOrd="1" destOrd="0" presId="urn:microsoft.com/office/officeart/2005/8/layout/arrow6"/>
    <dgm:cxn modelId="{3F98F0B1-059A-47FB-9BD3-A329E683FC40}" type="presParOf" srcId="{A84DE9DE-26FA-48E8-A8C2-27B0387787C4}" destId="{9419695E-9EE5-421C-AA87-8440209DBCB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BC697-44CD-4FE7-8A4A-174A162DF152}">
      <dsp:nvSpPr>
        <dsp:cNvPr id="0" name=""/>
        <dsp:cNvSpPr/>
      </dsp:nvSpPr>
      <dsp:spPr>
        <a:xfrm>
          <a:off x="1062" y="110294"/>
          <a:ext cx="2071541" cy="82861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공정분석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062" y="110294"/>
        <a:ext cx="1864387" cy="828616"/>
      </dsp:txXfrm>
    </dsp:sp>
    <dsp:sp modelId="{65C1A574-3CD7-4D5C-88B9-222CBE550538}">
      <dsp:nvSpPr>
        <dsp:cNvPr id="0" name=""/>
        <dsp:cNvSpPr/>
      </dsp:nvSpPr>
      <dsp:spPr>
        <a:xfrm>
          <a:off x="1658295" y="110294"/>
          <a:ext cx="2071541" cy="82861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위해요소</a:t>
          </a:r>
          <a:endParaRPr lang="en-US" altLang="ko-KR" sz="1800" kern="1200" dirty="0" smtClean="0">
            <a:latin typeface="굴림" pitchFamily="50" charset="-127"/>
            <a:ea typeface="굴림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분석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2072603" y="110294"/>
        <a:ext cx="1242925" cy="828616"/>
      </dsp:txXfrm>
    </dsp:sp>
    <dsp:sp modelId="{6DFEE9EA-815A-4182-8428-E88D48B9312E}">
      <dsp:nvSpPr>
        <dsp:cNvPr id="0" name=""/>
        <dsp:cNvSpPr/>
      </dsp:nvSpPr>
      <dsp:spPr>
        <a:xfrm>
          <a:off x="3315529" y="110294"/>
          <a:ext cx="2071541" cy="82861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관리계획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3729837" y="110294"/>
        <a:ext cx="1242925" cy="828616"/>
      </dsp:txXfrm>
    </dsp:sp>
    <dsp:sp modelId="{C94C2734-FD07-4831-A973-152A71C79336}">
      <dsp:nvSpPr>
        <dsp:cNvPr id="0" name=""/>
        <dsp:cNvSpPr/>
      </dsp:nvSpPr>
      <dsp:spPr>
        <a:xfrm>
          <a:off x="4972762" y="110294"/>
          <a:ext cx="2071541" cy="82861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실행 및</a:t>
          </a:r>
          <a:endParaRPr lang="en-US" altLang="ko-KR" sz="1800" kern="1200" dirty="0" smtClean="0">
            <a:latin typeface="굴림" pitchFamily="50" charset="-127"/>
            <a:ea typeface="굴림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기록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5387070" y="110294"/>
        <a:ext cx="1242925" cy="828616"/>
      </dsp:txXfrm>
    </dsp:sp>
    <dsp:sp modelId="{0E489D3E-B3ED-4CE0-A53A-9DD13B87B311}">
      <dsp:nvSpPr>
        <dsp:cNvPr id="0" name=""/>
        <dsp:cNvSpPr/>
      </dsp:nvSpPr>
      <dsp:spPr>
        <a:xfrm>
          <a:off x="6629995" y="110294"/>
          <a:ext cx="2071541" cy="82861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효과 및</a:t>
          </a:r>
          <a:endParaRPr lang="en-US" altLang="ko-KR" sz="1800" kern="1200" dirty="0" smtClean="0">
            <a:latin typeface="굴림" pitchFamily="50" charset="-127"/>
            <a:ea typeface="굴림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검증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7044303" y="110294"/>
        <a:ext cx="1242925" cy="828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580D7-3878-48CD-BFDF-D0B14E2B1CD9}">
      <dsp:nvSpPr>
        <dsp:cNvPr id="0" name=""/>
        <dsp:cNvSpPr/>
      </dsp:nvSpPr>
      <dsp:spPr>
        <a:xfrm>
          <a:off x="1540443" y="0"/>
          <a:ext cx="3523112" cy="140924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69E1B-AB44-4CD6-B48A-A7E60B8930F1}">
      <dsp:nvSpPr>
        <dsp:cNvPr id="0" name=""/>
        <dsp:cNvSpPr/>
      </dsp:nvSpPr>
      <dsp:spPr>
        <a:xfrm>
          <a:off x="1963217" y="246617"/>
          <a:ext cx="1162627" cy="69053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식품위생법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963217" y="246617"/>
        <a:ext cx="1162627" cy="690530"/>
      </dsp:txXfrm>
    </dsp:sp>
    <dsp:sp modelId="{9419695E-9EE5-421C-AA87-8440209DBCB8}">
      <dsp:nvSpPr>
        <dsp:cNvPr id="0" name=""/>
        <dsp:cNvSpPr/>
      </dsp:nvSpPr>
      <dsp:spPr>
        <a:xfrm>
          <a:off x="3302000" y="472097"/>
          <a:ext cx="1374013" cy="69053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굴림" pitchFamily="50" charset="-127"/>
              <a:ea typeface="굴림" pitchFamily="50" charset="-127"/>
            </a:rPr>
            <a:t>HACCP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3302000" y="472097"/>
        <a:ext cx="1374013" cy="69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0D35E-6B0D-4CCA-A299-F5B4CA5D6470}" type="datetimeFigureOut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B7C4-F2B3-477D-8BC4-F317DF87AB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4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BC29-C88E-4F14-AEA7-508F9AEC1610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40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0B7-79E1-4741-847D-0644732D3064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94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6296-9FF9-4E21-96A9-40AC4BD5D951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84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9352-13DE-4F95-81B7-294192B25938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한쪽 모서리는 잘리고 다른 쪽 모서리는 둥근 사각형 6"/>
          <p:cNvSpPr/>
          <p:nvPr userDrawn="1"/>
        </p:nvSpPr>
        <p:spPr>
          <a:xfrm>
            <a:off x="0" y="0"/>
            <a:ext cx="9906000" cy="1124744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배지 7"/>
          <p:cNvSpPr/>
          <p:nvPr userDrawn="1"/>
        </p:nvSpPr>
        <p:spPr>
          <a:xfrm>
            <a:off x="488504" y="0"/>
            <a:ext cx="8928992" cy="1124744"/>
          </a:xfrm>
          <a:prstGeom prst="plaqu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096" y="0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  <a:latin typeface="궁서" pitchFamily="18" charset="-127"/>
                <a:ea typeface="궁서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CEA9F6"/>
              </a:clrFrom>
              <a:clrTo>
                <a:srgbClr val="CEA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6243701"/>
            <a:ext cx="886008" cy="6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4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DEF1-4177-416C-9D36-2DB1152135CB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86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5BFA-DC0F-4365-A114-629EAA756D20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9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1174-E51A-4C62-9115-9714B3146D82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64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868C-0F79-457A-828C-E3C28D422629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61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0244-D558-489F-8B37-B9CAF4A01610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07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2250-3ED5-46AF-9FF7-68EBE2A14FD9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97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62B3-CAC1-4F7A-A2BC-2BE935E499BA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93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FBB88-B4E9-462F-9398-11BF0805238F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EF6A-7165-4470-AE89-F07775E516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34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막힌 원호 4"/>
          <p:cNvSpPr/>
          <p:nvPr/>
        </p:nvSpPr>
        <p:spPr>
          <a:xfrm>
            <a:off x="4016896" y="3293212"/>
            <a:ext cx="4990675" cy="1898309"/>
          </a:xfrm>
          <a:custGeom>
            <a:avLst/>
            <a:gdLst>
              <a:gd name="connsiteX0" fmla="*/ 0 w 5328592"/>
              <a:gd name="connsiteY0" fmla="*/ 2088232 h 4176464"/>
              <a:gd name="connsiteX1" fmla="*/ 2664296 w 5328592"/>
              <a:gd name="connsiteY1" fmla="*/ 0 h 4176464"/>
              <a:gd name="connsiteX2" fmla="*/ 5328592 w 5328592"/>
              <a:gd name="connsiteY2" fmla="*/ 2088232 h 4176464"/>
              <a:gd name="connsiteX3" fmla="*/ 4284476 w 5328592"/>
              <a:gd name="connsiteY3" fmla="*/ 2088232 h 4176464"/>
              <a:gd name="connsiteX4" fmla="*/ 2664296 w 5328592"/>
              <a:gd name="connsiteY4" fmla="*/ 1044116 h 4176464"/>
              <a:gd name="connsiteX5" fmla="*/ 1044116 w 5328592"/>
              <a:gd name="connsiteY5" fmla="*/ 2088232 h 4176464"/>
              <a:gd name="connsiteX6" fmla="*/ 0 w 5328592"/>
              <a:gd name="connsiteY6" fmla="*/ 2088232 h 4176464"/>
              <a:gd name="connsiteX0" fmla="*/ 0 w 5328592"/>
              <a:gd name="connsiteY0" fmla="*/ 2088232 h 2105247"/>
              <a:gd name="connsiteX1" fmla="*/ 2664296 w 5328592"/>
              <a:gd name="connsiteY1" fmla="*/ 0 h 2105247"/>
              <a:gd name="connsiteX2" fmla="*/ 5328592 w 5328592"/>
              <a:gd name="connsiteY2" fmla="*/ 2088232 h 2105247"/>
              <a:gd name="connsiteX3" fmla="*/ 4284476 w 5328592"/>
              <a:gd name="connsiteY3" fmla="*/ 2088232 h 2105247"/>
              <a:gd name="connsiteX4" fmla="*/ 2664296 w 5328592"/>
              <a:gd name="connsiteY4" fmla="*/ 1044116 h 2105247"/>
              <a:gd name="connsiteX5" fmla="*/ 0 w 5328592"/>
              <a:gd name="connsiteY5" fmla="*/ 2088232 h 2105247"/>
              <a:gd name="connsiteX0" fmla="*/ 0 w 5328592"/>
              <a:gd name="connsiteY0" fmla="*/ 2088232 h 2102455"/>
              <a:gd name="connsiteX1" fmla="*/ 2664296 w 5328592"/>
              <a:gd name="connsiteY1" fmla="*/ 0 h 2102455"/>
              <a:gd name="connsiteX2" fmla="*/ 5328592 w 5328592"/>
              <a:gd name="connsiteY2" fmla="*/ 2088232 h 2102455"/>
              <a:gd name="connsiteX3" fmla="*/ 4284476 w 5328592"/>
              <a:gd name="connsiteY3" fmla="*/ 2088232 h 2102455"/>
              <a:gd name="connsiteX4" fmla="*/ 2664296 w 5328592"/>
              <a:gd name="connsiteY4" fmla="*/ 1044116 h 2102455"/>
              <a:gd name="connsiteX5" fmla="*/ 0 w 5328592"/>
              <a:gd name="connsiteY5" fmla="*/ 2088232 h 2102455"/>
              <a:gd name="connsiteX0" fmla="*/ 8425 w 5337017"/>
              <a:gd name="connsiteY0" fmla="*/ 2088232 h 2102455"/>
              <a:gd name="connsiteX1" fmla="*/ 2672721 w 5337017"/>
              <a:gd name="connsiteY1" fmla="*/ 0 h 2102455"/>
              <a:gd name="connsiteX2" fmla="*/ 5337017 w 5337017"/>
              <a:gd name="connsiteY2" fmla="*/ 2088232 h 2102455"/>
              <a:gd name="connsiteX3" fmla="*/ 4292901 w 5337017"/>
              <a:gd name="connsiteY3" fmla="*/ 2088232 h 2102455"/>
              <a:gd name="connsiteX4" fmla="*/ 2672721 w 5337017"/>
              <a:gd name="connsiteY4" fmla="*/ 1044116 h 2102455"/>
              <a:gd name="connsiteX5" fmla="*/ 8425 w 5337017"/>
              <a:gd name="connsiteY5" fmla="*/ 2088232 h 2102455"/>
              <a:gd name="connsiteX0" fmla="*/ 8425 w 5337017"/>
              <a:gd name="connsiteY0" fmla="*/ 2088232 h 2101969"/>
              <a:gd name="connsiteX1" fmla="*/ 2672721 w 5337017"/>
              <a:gd name="connsiteY1" fmla="*/ 0 h 2101969"/>
              <a:gd name="connsiteX2" fmla="*/ 5337017 w 5337017"/>
              <a:gd name="connsiteY2" fmla="*/ 2088232 h 2101969"/>
              <a:gd name="connsiteX3" fmla="*/ 4292901 w 5337017"/>
              <a:gd name="connsiteY3" fmla="*/ 2088232 h 2101969"/>
              <a:gd name="connsiteX4" fmla="*/ 2672721 w 5337017"/>
              <a:gd name="connsiteY4" fmla="*/ 987845 h 2101969"/>
              <a:gd name="connsiteX5" fmla="*/ 8425 w 5337017"/>
              <a:gd name="connsiteY5" fmla="*/ 2088232 h 2101969"/>
              <a:gd name="connsiteX0" fmla="*/ 8425 w 5337017"/>
              <a:gd name="connsiteY0" fmla="*/ 2088232 h 2102824"/>
              <a:gd name="connsiteX1" fmla="*/ 2672721 w 5337017"/>
              <a:gd name="connsiteY1" fmla="*/ 0 h 2102824"/>
              <a:gd name="connsiteX2" fmla="*/ 5337017 w 5337017"/>
              <a:gd name="connsiteY2" fmla="*/ 2088232 h 2102824"/>
              <a:gd name="connsiteX3" fmla="*/ 4292901 w 5337017"/>
              <a:gd name="connsiteY3" fmla="*/ 2088232 h 2102824"/>
              <a:gd name="connsiteX4" fmla="*/ 2672721 w 5337017"/>
              <a:gd name="connsiteY4" fmla="*/ 987845 h 2102824"/>
              <a:gd name="connsiteX5" fmla="*/ 8425 w 5337017"/>
              <a:gd name="connsiteY5" fmla="*/ 2088232 h 210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7017" h="2102824">
                <a:moveTo>
                  <a:pt x="8425" y="2088232"/>
                </a:moveTo>
                <a:cubicBezTo>
                  <a:pt x="-118184" y="1224896"/>
                  <a:pt x="1201271" y="0"/>
                  <a:pt x="2672721" y="0"/>
                </a:cubicBezTo>
                <a:cubicBezTo>
                  <a:pt x="4144171" y="0"/>
                  <a:pt x="5337017" y="934933"/>
                  <a:pt x="5337017" y="2088232"/>
                </a:cubicBezTo>
                <a:lnTo>
                  <a:pt x="4292901" y="2088232"/>
                </a:lnTo>
                <a:cubicBezTo>
                  <a:pt x="4292901" y="1511583"/>
                  <a:pt x="3567522" y="987845"/>
                  <a:pt x="2672721" y="987845"/>
                </a:cubicBezTo>
                <a:cubicBezTo>
                  <a:pt x="945768" y="819033"/>
                  <a:pt x="8425" y="2262251"/>
                  <a:pt x="8425" y="2088232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막힌 원호 4"/>
          <p:cNvSpPr/>
          <p:nvPr/>
        </p:nvSpPr>
        <p:spPr>
          <a:xfrm flipH="1" flipV="1">
            <a:off x="1136576" y="4221088"/>
            <a:ext cx="4990675" cy="1898309"/>
          </a:xfrm>
          <a:custGeom>
            <a:avLst/>
            <a:gdLst>
              <a:gd name="connsiteX0" fmla="*/ 0 w 5328592"/>
              <a:gd name="connsiteY0" fmla="*/ 2088232 h 4176464"/>
              <a:gd name="connsiteX1" fmla="*/ 2664296 w 5328592"/>
              <a:gd name="connsiteY1" fmla="*/ 0 h 4176464"/>
              <a:gd name="connsiteX2" fmla="*/ 5328592 w 5328592"/>
              <a:gd name="connsiteY2" fmla="*/ 2088232 h 4176464"/>
              <a:gd name="connsiteX3" fmla="*/ 4284476 w 5328592"/>
              <a:gd name="connsiteY3" fmla="*/ 2088232 h 4176464"/>
              <a:gd name="connsiteX4" fmla="*/ 2664296 w 5328592"/>
              <a:gd name="connsiteY4" fmla="*/ 1044116 h 4176464"/>
              <a:gd name="connsiteX5" fmla="*/ 1044116 w 5328592"/>
              <a:gd name="connsiteY5" fmla="*/ 2088232 h 4176464"/>
              <a:gd name="connsiteX6" fmla="*/ 0 w 5328592"/>
              <a:gd name="connsiteY6" fmla="*/ 2088232 h 4176464"/>
              <a:gd name="connsiteX0" fmla="*/ 0 w 5328592"/>
              <a:gd name="connsiteY0" fmla="*/ 2088232 h 2105247"/>
              <a:gd name="connsiteX1" fmla="*/ 2664296 w 5328592"/>
              <a:gd name="connsiteY1" fmla="*/ 0 h 2105247"/>
              <a:gd name="connsiteX2" fmla="*/ 5328592 w 5328592"/>
              <a:gd name="connsiteY2" fmla="*/ 2088232 h 2105247"/>
              <a:gd name="connsiteX3" fmla="*/ 4284476 w 5328592"/>
              <a:gd name="connsiteY3" fmla="*/ 2088232 h 2105247"/>
              <a:gd name="connsiteX4" fmla="*/ 2664296 w 5328592"/>
              <a:gd name="connsiteY4" fmla="*/ 1044116 h 2105247"/>
              <a:gd name="connsiteX5" fmla="*/ 0 w 5328592"/>
              <a:gd name="connsiteY5" fmla="*/ 2088232 h 2105247"/>
              <a:gd name="connsiteX0" fmla="*/ 0 w 5328592"/>
              <a:gd name="connsiteY0" fmla="*/ 2088232 h 2102455"/>
              <a:gd name="connsiteX1" fmla="*/ 2664296 w 5328592"/>
              <a:gd name="connsiteY1" fmla="*/ 0 h 2102455"/>
              <a:gd name="connsiteX2" fmla="*/ 5328592 w 5328592"/>
              <a:gd name="connsiteY2" fmla="*/ 2088232 h 2102455"/>
              <a:gd name="connsiteX3" fmla="*/ 4284476 w 5328592"/>
              <a:gd name="connsiteY3" fmla="*/ 2088232 h 2102455"/>
              <a:gd name="connsiteX4" fmla="*/ 2664296 w 5328592"/>
              <a:gd name="connsiteY4" fmla="*/ 1044116 h 2102455"/>
              <a:gd name="connsiteX5" fmla="*/ 0 w 5328592"/>
              <a:gd name="connsiteY5" fmla="*/ 2088232 h 2102455"/>
              <a:gd name="connsiteX0" fmla="*/ 8425 w 5337017"/>
              <a:gd name="connsiteY0" fmla="*/ 2088232 h 2102455"/>
              <a:gd name="connsiteX1" fmla="*/ 2672721 w 5337017"/>
              <a:gd name="connsiteY1" fmla="*/ 0 h 2102455"/>
              <a:gd name="connsiteX2" fmla="*/ 5337017 w 5337017"/>
              <a:gd name="connsiteY2" fmla="*/ 2088232 h 2102455"/>
              <a:gd name="connsiteX3" fmla="*/ 4292901 w 5337017"/>
              <a:gd name="connsiteY3" fmla="*/ 2088232 h 2102455"/>
              <a:gd name="connsiteX4" fmla="*/ 2672721 w 5337017"/>
              <a:gd name="connsiteY4" fmla="*/ 1044116 h 2102455"/>
              <a:gd name="connsiteX5" fmla="*/ 8425 w 5337017"/>
              <a:gd name="connsiteY5" fmla="*/ 2088232 h 2102455"/>
              <a:gd name="connsiteX0" fmla="*/ 8425 w 5337017"/>
              <a:gd name="connsiteY0" fmla="*/ 2088232 h 2101969"/>
              <a:gd name="connsiteX1" fmla="*/ 2672721 w 5337017"/>
              <a:gd name="connsiteY1" fmla="*/ 0 h 2101969"/>
              <a:gd name="connsiteX2" fmla="*/ 5337017 w 5337017"/>
              <a:gd name="connsiteY2" fmla="*/ 2088232 h 2101969"/>
              <a:gd name="connsiteX3" fmla="*/ 4292901 w 5337017"/>
              <a:gd name="connsiteY3" fmla="*/ 2088232 h 2101969"/>
              <a:gd name="connsiteX4" fmla="*/ 2672721 w 5337017"/>
              <a:gd name="connsiteY4" fmla="*/ 987845 h 2101969"/>
              <a:gd name="connsiteX5" fmla="*/ 8425 w 5337017"/>
              <a:gd name="connsiteY5" fmla="*/ 2088232 h 2101969"/>
              <a:gd name="connsiteX0" fmla="*/ 8425 w 5337017"/>
              <a:gd name="connsiteY0" fmla="*/ 2088232 h 2102824"/>
              <a:gd name="connsiteX1" fmla="*/ 2672721 w 5337017"/>
              <a:gd name="connsiteY1" fmla="*/ 0 h 2102824"/>
              <a:gd name="connsiteX2" fmla="*/ 5337017 w 5337017"/>
              <a:gd name="connsiteY2" fmla="*/ 2088232 h 2102824"/>
              <a:gd name="connsiteX3" fmla="*/ 4292901 w 5337017"/>
              <a:gd name="connsiteY3" fmla="*/ 2088232 h 2102824"/>
              <a:gd name="connsiteX4" fmla="*/ 2672721 w 5337017"/>
              <a:gd name="connsiteY4" fmla="*/ 987845 h 2102824"/>
              <a:gd name="connsiteX5" fmla="*/ 8425 w 5337017"/>
              <a:gd name="connsiteY5" fmla="*/ 2088232 h 210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7017" h="2102824">
                <a:moveTo>
                  <a:pt x="8425" y="2088232"/>
                </a:moveTo>
                <a:cubicBezTo>
                  <a:pt x="-118184" y="1224896"/>
                  <a:pt x="1201271" y="0"/>
                  <a:pt x="2672721" y="0"/>
                </a:cubicBezTo>
                <a:cubicBezTo>
                  <a:pt x="4144171" y="0"/>
                  <a:pt x="5337017" y="934933"/>
                  <a:pt x="5337017" y="2088232"/>
                </a:cubicBezTo>
                <a:lnTo>
                  <a:pt x="4292901" y="2088232"/>
                </a:lnTo>
                <a:cubicBezTo>
                  <a:pt x="4292901" y="1511583"/>
                  <a:pt x="3567522" y="987845"/>
                  <a:pt x="2672721" y="987845"/>
                </a:cubicBezTo>
                <a:cubicBezTo>
                  <a:pt x="945768" y="819033"/>
                  <a:pt x="8425" y="2262251"/>
                  <a:pt x="8425" y="2088232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66198" y="908720"/>
            <a:ext cx="5382946" cy="1448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50000" endA="300" endPos="50000" dist="29997" dir="5400000" sy="-100000" algn="bl" rotWithShape="0"/>
                </a:effectLst>
                <a:latin typeface="굴림" pitchFamily="50" charset="-127"/>
                <a:ea typeface="굴림" pitchFamily="50" charset="-127"/>
              </a:rPr>
              <a:t>HACCP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50000" endA="300" endPos="50000" dist="29997" dir="5400000" sy="-100000" algn="bl" rotWithShape="0"/>
              </a:effectLst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260648"/>
            <a:ext cx="2436862" cy="1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카드 5"/>
          <p:cNvSpPr/>
          <p:nvPr/>
        </p:nvSpPr>
        <p:spPr>
          <a:xfrm flipH="1">
            <a:off x="1568624" y="1802252"/>
            <a:ext cx="5112568" cy="817799"/>
          </a:xfrm>
          <a:prstGeom prst="flowChartPunchedCar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HACCP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포인트가 8개인 별 4"/>
          <p:cNvSpPr/>
          <p:nvPr/>
        </p:nvSpPr>
        <p:spPr>
          <a:xfrm>
            <a:off x="1136576" y="1598298"/>
            <a:ext cx="960485" cy="949745"/>
          </a:xfrm>
          <a:prstGeom prst="star8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1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순서도: 카드 10"/>
          <p:cNvSpPr/>
          <p:nvPr/>
        </p:nvSpPr>
        <p:spPr>
          <a:xfrm flipH="1">
            <a:off x="1568624" y="2885592"/>
            <a:ext cx="5112568" cy="817799"/>
          </a:xfrm>
          <a:prstGeom prst="flowChartPunchedCar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위생관리 시스템 비교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" name="포인트가 8개인 별 11"/>
          <p:cNvSpPr/>
          <p:nvPr/>
        </p:nvSpPr>
        <p:spPr>
          <a:xfrm>
            <a:off x="1136576" y="2681638"/>
            <a:ext cx="960485" cy="949745"/>
          </a:xfrm>
          <a:prstGeom prst="star8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2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3" name="순서도: 카드 12"/>
          <p:cNvSpPr/>
          <p:nvPr/>
        </p:nvSpPr>
        <p:spPr>
          <a:xfrm flipH="1">
            <a:off x="1568624" y="3976133"/>
            <a:ext cx="5112568" cy="817799"/>
          </a:xfrm>
          <a:prstGeom prst="flowChartPunchedCar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  <a:hlinkClick r:id="rId2" action="ppaction://hlinksldjump"/>
              </a:rPr>
              <a:t>HACCP </a:t>
            </a:r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  <a:hlinkClick r:id="rId2" action="ppaction://hlinksldjump"/>
              </a:rPr>
              <a:t>적용업체 현황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4" name="포인트가 8개인 별 13"/>
          <p:cNvSpPr/>
          <p:nvPr/>
        </p:nvSpPr>
        <p:spPr>
          <a:xfrm>
            <a:off x="1136576" y="3772179"/>
            <a:ext cx="960485" cy="949745"/>
          </a:xfrm>
          <a:prstGeom prst="star8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3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5" name="순서도: 카드 14"/>
          <p:cNvSpPr/>
          <p:nvPr/>
        </p:nvSpPr>
        <p:spPr>
          <a:xfrm flipH="1">
            <a:off x="1568624" y="5059473"/>
            <a:ext cx="5112568" cy="817799"/>
          </a:xfrm>
          <a:prstGeom prst="flowChartPunchedCar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선행요건 및 관리계획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6" name="포인트가 8개인 별 15"/>
          <p:cNvSpPr/>
          <p:nvPr/>
        </p:nvSpPr>
        <p:spPr>
          <a:xfrm>
            <a:off x="1136576" y="4855519"/>
            <a:ext cx="960485" cy="949745"/>
          </a:xfrm>
          <a:prstGeom prst="star8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4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4" r="52858"/>
          <a:stretch/>
        </p:blipFill>
        <p:spPr>
          <a:xfrm>
            <a:off x="7113240" y="2869677"/>
            <a:ext cx="2016224" cy="20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HACCP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1412777"/>
            <a:ext cx="7200800" cy="23762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HACCP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Establish critical limits for each critical control point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Establish critical control point monitoring requirements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72480" y="3717032"/>
            <a:ext cx="891720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해썹</a:t>
            </a: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(HACCP)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이란</a:t>
            </a: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생산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제조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유통의 전 과정에서 식품의 위생에 해로운 영향을 미칠 수 있는 위해 요소를 분석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과학적이고 체계적으로 식품의 안전을 관리하는 제도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73280" y="2060848"/>
            <a:ext cx="2027717" cy="152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십자형 13"/>
          <p:cNvSpPr/>
          <p:nvPr/>
        </p:nvSpPr>
        <p:spPr>
          <a:xfrm>
            <a:off x="2200680" y="1412776"/>
            <a:ext cx="3616416" cy="878164"/>
          </a:xfrm>
          <a:prstGeom prst="plus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물결 11"/>
          <p:cNvSpPr/>
          <p:nvPr/>
        </p:nvSpPr>
        <p:spPr>
          <a:xfrm>
            <a:off x="2560720" y="1484784"/>
            <a:ext cx="2896336" cy="734148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기존방법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십자형 14"/>
          <p:cNvSpPr/>
          <p:nvPr/>
        </p:nvSpPr>
        <p:spPr>
          <a:xfrm>
            <a:off x="5817096" y="1412776"/>
            <a:ext cx="3616416" cy="878164"/>
          </a:xfrm>
          <a:prstGeom prst="plus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물결 15"/>
          <p:cNvSpPr/>
          <p:nvPr/>
        </p:nvSpPr>
        <p:spPr>
          <a:xfrm>
            <a:off x="6177136" y="1484784"/>
            <a:ext cx="2896336" cy="734148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HACCP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위생관리 시스템 비교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068970"/>
              </p:ext>
            </p:extLst>
          </p:nvPr>
        </p:nvGraphicFramePr>
        <p:xfrm>
          <a:off x="2216696" y="2290940"/>
          <a:ext cx="7194004" cy="38704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98501"/>
                <a:gridCol w="1798501"/>
                <a:gridCol w="1798501"/>
                <a:gridCol w="1798501"/>
              </a:tblGrid>
              <a:tr h="77408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문제발생 후 관리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문제발생 전 예방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7408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시험분석 장시간 소요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즉각 조치 가능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740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현장 관리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실험실 관리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현장 관리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7408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규정 상 위해요소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위해분석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aseline="0" dirty="0" smtClean="0">
                          <a:latin typeface="굴림" pitchFamily="50" charset="-127"/>
                          <a:ea typeface="굴림" pitchFamily="50" charset="-127"/>
                        </a:rPr>
                        <a:t>분석 후 선정된 위해요소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77408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숙련된 자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비숙련자도 가능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육각형 5"/>
          <p:cNvSpPr/>
          <p:nvPr/>
        </p:nvSpPr>
        <p:spPr>
          <a:xfrm>
            <a:off x="244344" y="2300565"/>
            <a:ext cx="1944216" cy="774000"/>
          </a:xfrm>
          <a:prstGeom prst="hexagon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조치단계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육각형 7"/>
          <p:cNvSpPr/>
          <p:nvPr/>
        </p:nvSpPr>
        <p:spPr>
          <a:xfrm>
            <a:off x="244344" y="3071908"/>
            <a:ext cx="1944216" cy="774000"/>
          </a:xfrm>
          <a:prstGeom prst="hexagon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신속성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육각형 8"/>
          <p:cNvSpPr/>
          <p:nvPr/>
        </p:nvSpPr>
        <p:spPr>
          <a:xfrm>
            <a:off x="256464" y="3847866"/>
            <a:ext cx="1944216" cy="774000"/>
          </a:xfrm>
          <a:prstGeom prst="hexagon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공정관리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육각형 9"/>
          <p:cNvSpPr/>
          <p:nvPr/>
        </p:nvSpPr>
        <p:spPr>
          <a:xfrm>
            <a:off x="256464" y="4619209"/>
            <a:ext cx="1944216" cy="774000"/>
          </a:xfrm>
          <a:prstGeom prst="hexagon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관리범</a:t>
            </a:r>
            <a:r>
              <a: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위</a:t>
            </a:r>
          </a:p>
        </p:txBody>
      </p:sp>
      <p:sp>
        <p:nvSpPr>
          <p:cNvPr id="11" name="육각형 10"/>
          <p:cNvSpPr/>
          <p:nvPr/>
        </p:nvSpPr>
        <p:spPr>
          <a:xfrm>
            <a:off x="256464" y="5379289"/>
            <a:ext cx="1944216" cy="774000"/>
          </a:xfrm>
          <a:prstGeom prst="hexagon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숙련</a:t>
            </a:r>
            <a:r>
              <a: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도</a:t>
            </a:r>
          </a:p>
        </p:txBody>
      </p:sp>
    </p:spTree>
    <p:extLst>
      <p:ext uri="{BB962C8B-B14F-4D97-AF65-F5344CB8AC3E}">
        <p14:creationId xmlns:p14="http://schemas.microsoft.com/office/powerpoint/2010/main" val="17279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HACCP </a:t>
            </a:r>
            <a:r>
              <a:rPr lang="ko-KR" altLang="en-US" dirty="0" smtClean="0"/>
              <a:t>적용업체 현황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813200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가로로 말린 두루마리 모양 5"/>
          <p:cNvSpPr/>
          <p:nvPr/>
        </p:nvSpPr>
        <p:spPr>
          <a:xfrm>
            <a:off x="2072680" y="2420888"/>
            <a:ext cx="2808312" cy="576064"/>
          </a:xfrm>
          <a:prstGeom prst="horizontalScroll">
            <a:avLst/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HACCP </a:t>
            </a:r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적용 의무화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80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선행요건 및 관리계획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EF6A-7165-4470-AE89-F07775E5163A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77106" y="1340768"/>
            <a:ext cx="9112398" cy="2304790"/>
            <a:chOff x="377106" y="1340768"/>
            <a:chExt cx="9112398" cy="2304790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737146" y="1340768"/>
              <a:ext cx="8752358" cy="23042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3611014" y="1574236"/>
              <a:ext cx="2206082" cy="185476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" name="순서도: 종속 처리 7"/>
            <p:cNvSpPr/>
            <p:nvPr/>
          </p:nvSpPr>
          <p:spPr>
            <a:xfrm>
              <a:off x="377106" y="1628800"/>
              <a:ext cx="720080" cy="1728192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작업장관리</a:t>
              </a:r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H="1">
              <a:off x="6969220" y="2492896"/>
              <a:ext cx="2520283" cy="1152662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선행요건</a:t>
              </a:r>
              <a:endPara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프로그램</a:t>
              </a:r>
            </a:p>
          </p:txBody>
        </p:sp>
        <p:sp>
          <p:nvSpPr>
            <p:cNvPr id="10" name="달 9"/>
            <p:cNvSpPr/>
            <p:nvPr/>
          </p:nvSpPr>
          <p:spPr>
            <a:xfrm flipH="1">
              <a:off x="3392596" y="1805880"/>
              <a:ext cx="2539955" cy="1440160"/>
            </a:xfrm>
            <a:prstGeom prst="mo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원통 10"/>
            <p:cNvSpPr/>
            <p:nvPr/>
          </p:nvSpPr>
          <p:spPr>
            <a:xfrm>
              <a:off x="3752636" y="2024710"/>
              <a:ext cx="2291314" cy="936371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위생관리 시스템</a:t>
              </a:r>
            </a:p>
          </p:txBody>
        </p:sp>
        <p:sp>
          <p:nvSpPr>
            <p:cNvPr id="12" name="육각형 11"/>
            <p:cNvSpPr/>
            <p:nvPr/>
          </p:nvSpPr>
          <p:spPr>
            <a:xfrm>
              <a:off x="6537176" y="1508477"/>
              <a:ext cx="2232248" cy="395910"/>
            </a:xfrm>
            <a:prstGeom prst="hexago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미생물</a:t>
              </a:r>
            </a:p>
          </p:txBody>
        </p:sp>
        <p:sp>
          <p:nvSpPr>
            <p:cNvPr id="13" name="십자형 12"/>
            <p:cNvSpPr/>
            <p:nvPr/>
          </p:nvSpPr>
          <p:spPr>
            <a:xfrm>
              <a:off x="6537176" y="1905777"/>
              <a:ext cx="2232248" cy="395910"/>
            </a:xfrm>
            <a:prstGeom prst="plu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잔류물질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" name="갈매기형 수장 13"/>
            <p:cNvSpPr/>
            <p:nvPr/>
          </p:nvSpPr>
          <p:spPr>
            <a:xfrm flipH="1">
              <a:off x="6537176" y="2301687"/>
              <a:ext cx="2232248" cy="395910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규격검사</a:t>
              </a: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6393160" y="1498852"/>
              <a:ext cx="432046" cy="119874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검사</a:t>
              </a:r>
            </a:p>
          </p:txBody>
        </p:sp>
        <p:sp>
          <p:nvSpPr>
            <p:cNvPr id="17" name="대각선 방향의 모서리가 둥근 사각형 16"/>
            <p:cNvSpPr/>
            <p:nvPr/>
          </p:nvSpPr>
          <p:spPr>
            <a:xfrm>
              <a:off x="1097186" y="1484784"/>
              <a:ext cx="1839590" cy="40141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외부조</a:t>
              </a:r>
              <a:r>
                <a:rPr lang="ko-KR" altLang="en-US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건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8" name="대각선 방향의 모서리가 잘린 사각형 17"/>
            <p:cNvSpPr/>
            <p:nvPr/>
          </p:nvSpPr>
          <p:spPr>
            <a:xfrm>
              <a:off x="1097186" y="1888696"/>
              <a:ext cx="1839590" cy="401417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내부조건</a:t>
              </a:r>
            </a:p>
          </p:txBody>
        </p:sp>
        <p:sp>
          <p:nvSpPr>
            <p:cNvPr id="19" name="오각형 18"/>
            <p:cNvSpPr/>
            <p:nvPr/>
          </p:nvSpPr>
          <p:spPr>
            <a:xfrm>
              <a:off x="1097186" y="2290940"/>
              <a:ext cx="1839590" cy="401417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작업</a:t>
              </a:r>
            </a:p>
          </p:txBody>
        </p:sp>
        <p:sp>
          <p:nvSpPr>
            <p:cNvPr id="20" name="육각형 19"/>
            <p:cNvSpPr/>
            <p:nvPr/>
          </p:nvSpPr>
          <p:spPr>
            <a:xfrm>
              <a:off x="1097186" y="2696099"/>
              <a:ext cx="1839590" cy="401417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종업원 위생</a:t>
              </a:r>
            </a:p>
          </p:txBody>
        </p:sp>
        <p:sp>
          <p:nvSpPr>
            <p:cNvPr id="21" name="팔각형 20"/>
            <p:cNvSpPr/>
            <p:nvPr/>
          </p:nvSpPr>
          <p:spPr>
            <a:xfrm flipH="1">
              <a:off x="1097186" y="3098343"/>
              <a:ext cx="1839590" cy="401417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용수재사용</a:t>
              </a:r>
            </a:p>
          </p:txBody>
        </p:sp>
        <p:cxnSp>
          <p:nvCxnSpPr>
            <p:cNvPr id="29" name="꺾인 연결선 28"/>
            <p:cNvCxnSpPr>
              <a:stCxn id="15" idx="2"/>
              <a:endCxn id="9" idx="5"/>
            </p:cNvCxnSpPr>
            <p:nvPr/>
          </p:nvCxnSpPr>
          <p:spPr>
            <a:xfrm rot="16200000" flipH="1">
              <a:off x="7233457" y="2073323"/>
              <a:ext cx="371630" cy="1620178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233090" y="3861048"/>
            <a:ext cx="10610708" cy="2448272"/>
            <a:chOff x="233090" y="3861048"/>
            <a:chExt cx="10610708" cy="2448272"/>
          </a:xfrm>
        </p:grpSpPr>
        <p:sp>
          <p:nvSpPr>
            <p:cNvPr id="22" name="육각형 21"/>
            <p:cNvSpPr/>
            <p:nvPr/>
          </p:nvSpPr>
          <p:spPr>
            <a:xfrm>
              <a:off x="233090" y="3861048"/>
              <a:ext cx="9400430" cy="2304256"/>
            </a:xfrm>
            <a:prstGeom prst="hexagon">
              <a:avLst>
                <a:gd name="adj" fmla="val 7906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aphicFrame>
          <p:nvGraphicFramePr>
            <p:cNvPr id="24" name="다이어그램 23"/>
            <p:cNvGraphicFramePr/>
            <p:nvPr>
              <p:extLst>
                <p:ext uri="{D42A27DB-BD31-4B8C-83A1-F6EECF244321}">
                  <p14:modId xmlns:p14="http://schemas.microsoft.com/office/powerpoint/2010/main" val="820500283"/>
                </p:ext>
              </p:extLst>
            </p:nvPr>
          </p:nvGraphicFramePr>
          <p:xfrm>
            <a:off x="582005" y="3861048"/>
            <a:ext cx="8702600" cy="10492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6" name="다이어그램 25"/>
            <p:cNvGraphicFramePr/>
            <p:nvPr>
              <p:extLst>
                <p:ext uri="{D42A27DB-BD31-4B8C-83A1-F6EECF244321}">
                  <p14:modId xmlns:p14="http://schemas.microsoft.com/office/powerpoint/2010/main" val="293842070"/>
                </p:ext>
              </p:extLst>
            </p:nvPr>
          </p:nvGraphicFramePr>
          <p:xfrm>
            <a:off x="4239798" y="4900075"/>
            <a:ext cx="6604000" cy="14092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1" name="위쪽 화살표 설명선 30"/>
            <p:cNvSpPr/>
            <p:nvPr/>
          </p:nvSpPr>
          <p:spPr>
            <a:xfrm>
              <a:off x="920552" y="4941168"/>
              <a:ext cx="3456384" cy="1008112"/>
            </a:xfrm>
            <a:prstGeom prst="upArrowCallou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HACCP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의 장기적 관리계획</a:t>
              </a:r>
            </a:p>
          </p:txBody>
        </p:sp>
        <p:sp>
          <p:nvSpPr>
            <p:cNvPr id="37" name="웃는 얼굴 36"/>
            <p:cNvSpPr/>
            <p:nvPr/>
          </p:nvSpPr>
          <p:spPr>
            <a:xfrm>
              <a:off x="4662573" y="5030477"/>
              <a:ext cx="918803" cy="918803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53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mtClean="0">
            <a:solidFill>
              <a:schemeClr val="tx1"/>
            </a:solidFill>
            <a:latin typeface="굴림" pitchFamily="50" charset="-127"/>
            <a:ea typeface="굴림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149</Words>
  <Application>Microsoft Office PowerPoint</Application>
  <PresentationFormat>A4 용지(210x297mm)</PresentationFormat>
  <Paragraphs>70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HACCP</vt:lpstr>
      <vt:lpstr>위생관리 시스템 비교</vt:lpstr>
      <vt:lpstr>HACCP 적용업체 현황</vt:lpstr>
      <vt:lpstr>선행요건 및 관리계획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eood</cp:lastModifiedBy>
  <cp:revision>24</cp:revision>
  <dcterms:created xsi:type="dcterms:W3CDTF">2018-10-07T07:44:42Z</dcterms:created>
  <dcterms:modified xsi:type="dcterms:W3CDTF">2018-11-20T04:53:05Z</dcterms:modified>
</cp:coreProperties>
</file>